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16" r:id="rId2"/>
    <p:sldId id="442" r:id="rId3"/>
    <p:sldId id="446" r:id="rId4"/>
    <p:sldId id="445" r:id="rId5"/>
    <p:sldId id="443" r:id="rId6"/>
    <p:sldId id="447" r:id="rId7"/>
    <p:sldId id="415" r:id="rId8"/>
    <p:sldId id="417" r:id="rId9"/>
    <p:sldId id="441" r:id="rId10"/>
    <p:sldId id="329" r:id="rId11"/>
    <p:sldId id="291" r:id="rId12"/>
    <p:sldId id="301" r:id="rId13"/>
    <p:sldId id="297" r:id="rId14"/>
    <p:sldId id="352" r:id="rId15"/>
    <p:sldId id="353" r:id="rId16"/>
    <p:sldId id="333" r:id="rId17"/>
    <p:sldId id="354" r:id="rId18"/>
    <p:sldId id="356" r:id="rId19"/>
    <p:sldId id="357" r:id="rId20"/>
    <p:sldId id="335" r:id="rId21"/>
    <p:sldId id="375" r:id="rId22"/>
    <p:sldId id="376" r:id="rId23"/>
    <p:sldId id="377" r:id="rId24"/>
    <p:sldId id="378" r:id="rId25"/>
    <p:sldId id="336" r:id="rId26"/>
    <p:sldId id="309" r:id="rId27"/>
    <p:sldId id="394" r:id="rId28"/>
    <p:sldId id="410" r:id="rId29"/>
    <p:sldId id="409" r:id="rId30"/>
    <p:sldId id="308" r:id="rId31"/>
    <p:sldId id="332" r:id="rId32"/>
    <p:sldId id="444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F5F"/>
    <a:srgbClr val="125730"/>
    <a:srgbClr val="034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8592" autoAdjust="0"/>
  </p:normalViewPr>
  <p:slideViewPr>
    <p:cSldViewPr snapToGrid="0" showGuides="1">
      <p:cViewPr varScale="1">
        <p:scale>
          <a:sx n="93" d="100"/>
          <a:sy n="93" d="100"/>
        </p:scale>
        <p:origin x="1560" y="208"/>
      </p:cViewPr>
      <p:guideLst>
        <p:guide orient="horz" pos="2160"/>
        <p:guide pos="3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98B57-529C-9142-B48D-CF8058190480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E136BD-99C8-0E4D-B416-0D892FCFF83F}">
      <dgm:prSet phldrT="[文本]" custT="1"/>
      <dgm:spPr/>
      <dgm:t>
        <a:bodyPr/>
        <a:lstStyle/>
        <a:p>
          <a:r>
            <a:rPr lang="zh-CN" altLang="en-US" sz="2400" b="1" dirty="0"/>
            <a:t>心理健康</a:t>
          </a:r>
        </a:p>
      </dgm:t>
    </dgm:pt>
    <dgm:pt modelId="{6B93E660-617C-F645-8888-6B2BF33FB61A}" type="parTrans" cxnId="{DD44B03D-55C8-C244-9223-22840B9F5D54}">
      <dgm:prSet/>
      <dgm:spPr/>
      <dgm:t>
        <a:bodyPr/>
        <a:lstStyle/>
        <a:p>
          <a:endParaRPr lang="zh-CN" altLang="en-US"/>
        </a:p>
      </dgm:t>
    </dgm:pt>
    <dgm:pt modelId="{21D2CE53-6183-6042-A23D-90965E9DF6FE}" type="sibTrans" cxnId="{DD44B03D-55C8-C244-9223-22840B9F5D54}">
      <dgm:prSet/>
      <dgm:spPr/>
      <dgm:t>
        <a:bodyPr/>
        <a:lstStyle/>
        <a:p>
          <a:endParaRPr lang="zh-CN" altLang="en-US"/>
        </a:p>
      </dgm:t>
    </dgm:pt>
    <dgm:pt modelId="{F799C209-1E99-154B-82F8-7AC83737C1E8}">
      <dgm:prSet phldrT="[文本]"/>
      <dgm:spPr/>
      <dgm:t>
        <a:bodyPr/>
        <a:lstStyle/>
        <a:p>
          <a:r>
            <a:rPr lang="zh-CN" altLang="en-US" dirty="0"/>
            <a:t>生活</a:t>
          </a:r>
        </a:p>
      </dgm:t>
    </dgm:pt>
    <dgm:pt modelId="{D977D581-5192-1A40-92F4-EA1D1F5B30B2}" type="parTrans" cxnId="{62279863-4F2D-6740-8BE6-B908567721A8}">
      <dgm:prSet/>
      <dgm:spPr/>
      <dgm:t>
        <a:bodyPr/>
        <a:lstStyle/>
        <a:p>
          <a:endParaRPr lang="zh-CN" altLang="en-US"/>
        </a:p>
      </dgm:t>
    </dgm:pt>
    <dgm:pt modelId="{1770FC96-AD83-434A-AC28-1C15C1205E54}" type="sibTrans" cxnId="{62279863-4F2D-6740-8BE6-B908567721A8}">
      <dgm:prSet/>
      <dgm:spPr/>
      <dgm:t>
        <a:bodyPr/>
        <a:lstStyle/>
        <a:p>
          <a:endParaRPr lang="zh-CN" altLang="en-US"/>
        </a:p>
      </dgm:t>
    </dgm:pt>
    <dgm:pt modelId="{08A41307-DEFE-D548-BE08-A0A625A76B21}">
      <dgm:prSet phldrT="[文本]"/>
      <dgm:spPr/>
      <dgm:t>
        <a:bodyPr/>
        <a:lstStyle/>
        <a:p>
          <a:r>
            <a:rPr lang="zh-CN" altLang="en-US" dirty="0"/>
            <a:t>学业</a:t>
          </a:r>
        </a:p>
      </dgm:t>
    </dgm:pt>
    <dgm:pt modelId="{BBB79DFB-B33A-044E-AD22-AFEEF745FFD7}" type="parTrans" cxnId="{B885B7E3-E2BB-5149-9AAC-35F51A01638E}">
      <dgm:prSet/>
      <dgm:spPr/>
      <dgm:t>
        <a:bodyPr/>
        <a:lstStyle/>
        <a:p>
          <a:endParaRPr lang="zh-CN" altLang="en-US"/>
        </a:p>
      </dgm:t>
    </dgm:pt>
    <dgm:pt modelId="{292DE843-7A9F-C84F-80D3-49A53A27BE98}" type="sibTrans" cxnId="{B885B7E3-E2BB-5149-9AAC-35F51A01638E}">
      <dgm:prSet/>
      <dgm:spPr/>
      <dgm:t>
        <a:bodyPr/>
        <a:lstStyle/>
        <a:p>
          <a:endParaRPr lang="zh-CN" altLang="en-US"/>
        </a:p>
      </dgm:t>
    </dgm:pt>
    <dgm:pt modelId="{56D57738-E494-8E45-87B8-CBE21024A4B9}">
      <dgm:prSet phldrT="[文本]"/>
      <dgm:spPr/>
      <dgm:t>
        <a:bodyPr/>
        <a:lstStyle/>
        <a:p>
          <a:r>
            <a:rPr lang="zh-CN" altLang="en-US" dirty="0"/>
            <a:t>情感</a:t>
          </a:r>
        </a:p>
      </dgm:t>
    </dgm:pt>
    <dgm:pt modelId="{892AAA99-E3E4-5A49-9F4C-B2E9F89C3BEC}" type="parTrans" cxnId="{49910FB2-C958-0F49-A834-5169391832E5}">
      <dgm:prSet/>
      <dgm:spPr/>
      <dgm:t>
        <a:bodyPr/>
        <a:lstStyle/>
        <a:p>
          <a:endParaRPr lang="zh-CN" altLang="en-US"/>
        </a:p>
      </dgm:t>
    </dgm:pt>
    <dgm:pt modelId="{82BF6206-F46E-3544-80C3-B8D31B08776D}" type="sibTrans" cxnId="{49910FB2-C958-0F49-A834-5169391832E5}">
      <dgm:prSet/>
      <dgm:spPr/>
      <dgm:t>
        <a:bodyPr/>
        <a:lstStyle/>
        <a:p>
          <a:endParaRPr lang="zh-CN" altLang="en-US"/>
        </a:p>
      </dgm:t>
    </dgm:pt>
    <dgm:pt modelId="{C204428E-E9C4-B74D-A2CF-BAE074674153}">
      <dgm:prSet phldrT="[文本]"/>
      <dgm:spPr/>
      <dgm:t>
        <a:bodyPr/>
        <a:lstStyle/>
        <a:p>
          <a:r>
            <a:rPr lang="zh-CN" altLang="en-US" dirty="0"/>
            <a:t>家庭</a:t>
          </a:r>
        </a:p>
      </dgm:t>
    </dgm:pt>
    <dgm:pt modelId="{E6210CCF-265A-C641-A685-1F098B79DD8B}" type="parTrans" cxnId="{DA9BB2BC-B901-0A41-B486-5EEDC372363E}">
      <dgm:prSet/>
      <dgm:spPr/>
      <dgm:t>
        <a:bodyPr/>
        <a:lstStyle/>
        <a:p>
          <a:endParaRPr lang="zh-CN" altLang="en-US"/>
        </a:p>
      </dgm:t>
    </dgm:pt>
    <dgm:pt modelId="{E819C1F4-7A74-3A42-A760-BC64F668FC41}" type="sibTrans" cxnId="{DA9BB2BC-B901-0A41-B486-5EEDC372363E}">
      <dgm:prSet/>
      <dgm:spPr/>
      <dgm:t>
        <a:bodyPr/>
        <a:lstStyle/>
        <a:p>
          <a:endParaRPr lang="zh-CN" altLang="en-US"/>
        </a:p>
      </dgm:t>
    </dgm:pt>
    <dgm:pt modelId="{AFA42CD6-D69B-C646-BC95-DE298C6DC07D}" type="pres">
      <dgm:prSet presAssocID="{FF798B57-529C-9142-B48D-CF805819048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0C10419-1838-4B40-BE04-7C9180D35A15}" type="pres">
      <dgm:prSet presAssocID="{43E136BD-99C8-0E4D-B416-0D892FCFF83F}" presName="centerShape" presStyleLbl="node0" presStyleIdx="0" presStyleCnt="1"/>
      <dgm:spPr/>
    </dgm:pt>
    <dgm:pt modelId="{B9F39F79-0AB8-AA47-B666-4526A22C6044}" type="pres">
      <dgm:prSet presAssocID="{D977D581-5192-1A40-92F4-EA1D1F5B30B2}" presName="Name9" presStyleLbl="parChTrans1D2" presStyleIdx="0" presStyleCnt="4"/>
      <dgm:spPr/>
    </dgm:pt>
    <dgm:pt modelId="{FD99AF21-6988-CD41-906D-A263B81B67D9}" type="pres">
      <dgm:prSet presAssocID="{D977D581-5192-1A40-92F4-EA1D1F5B30B2}" presName="connTx" presStyleLbl="parChTrans1D2" presStyleIdx="0" presStyleCnt="4"/>
      <dgm:spPr/>
    </dgm:pt>
    <dgm:pt modelId="{4406EB70-B2C6-5C4E-8B9D-D381A9D6EBEB}" type="pres">
      <dgm:prSet presAssocID="{F799C209-1E99-154B-82F8-7AC83737C1E8}" presName="node" presStyleLbl="node1" presStyleIdx="0" presStyleCnt="4">
        <dgm:presLayoutVars>
          <dgm:bulletEnabled val="1"/>
        </dgm:presLayoutVars>
      </dgm:prSet>
      <dgm:spPr/>
    </dgm:pt>
    <dgm:pt modelId="{AD54BA1C-58D1-E54A-A451-1320A0D0245F}" type="pres">
      <dgm:prSet presAssocID="{BBB79DFB-B33A-044E-AD22-AFEEF745FFD7}" presName="Name9" presStyleLbl="parChTrans1D2" presStyleIdx="1" presStyleCnt="4"/>
      <dgm:spPr/>
    </dgm:pt>
    <dgm:pt modelId="{7361577A-9BDA-B449-80DC-068209E9D6C0}" type="pres">
      <dgm:prSet presAssocID="{BBB79DFB-B33A-044E-AD22-AFEEF745FFD7}" presName="connTx" presStyleLbl="parChTrans1D2" presStyleIdx="1" presStyleCnt="4"/>
      <dgm:spPr/>
    </dgm:pt>
    <dgm:pt modelId="{E981B12D-ADA6-7E48-916D-DF615572C606}" type="pres">
      <dgm:prSet presAssocID="{08A41307-DEFE-D548-BE08-A0A625A76B21}" presName="node" presStyleLbl="node1" presStyleIdx="1" presStyleCnt="4">
        <dgm:presLayoutVars>
          <dgm:bulletEnabled val="1"/>
        </dgm:presLayoutVars>
      </dgm:prSet>
      <dgm:spPr/>
    </dgm:pt>
    <dgm:pt modelId="{4957CE31-5B92-1140-B673-81D4E6F62C54}" type="pres">
      <dgm:prSet presAssocID="{892AAA99-E3E4-5A49-9F4C-B2E9F89C3BEC}" presName="Name9" presStyleLbl="parChTrans1D2" presStyleIdx="2" presStyleCnt="4"/>
      <dgm:spPr/>
    </dgm:pt>
    <dgm:pt modelId="{2DF141C1-BAFD-CA46-ADC3-AB5926FC90A3}" type="pres">
      <dgm:prSet presAssocID="{892AAA99-E3E4-5A49-9F4C-B2E9F89C3BEC}" presName="connTx" presStyleLbl="parChTrans1D2" presStyleIdx="2" presStyleCnt="4"/>
      <dgm:spPr/>
    </dgm:pt>
    <dgm:pt modelId="{C804092C-E7FC-9F42-8719-C9A9F1BB6EEC}" type="pres">
      <dgm:prSet presAssocID="{56D57738-E494-8E45-87B8-CBE21024A4B9}" presName="node" presStyleLbl="node1" presStyleIdx="2" presStyleCnt="4">
        <dgm:presLayoutVars>
          <dgm:bulletEnabled val="1"/>
        </dgm:presLayoutVars>
      </dgm:prSet>
      <dgm:spPr/>
    </dgm:pt>
    <dgm:pt modelId="{6A4C5C30-8873-304E-A5E3-53F556A417B1}" type="pres">
      <dgm:prSet presAssocID="{E6210CCF-265A-C641-A685-1F098B79DD8B}" presName="Name9" presStyleLbl="parChTrans1D2" presStyleIdx="3" presStyleCnt="4"/>
      <dgm:spPr/>
    </dgm:pt>
    <dgm:pt modelId="{9CA77CA5-C4E2-1541-877F-D41059F75475}" type="pres">
      <dgm:prSet presAssocID="{E6210CCF-265A-C641-A685-1F098B79DD8B}" presName="connTx" presStyleLbl="parChTrans1D2" presStyleIdx="3" presStyleCnt="4"/>
      <dgm:spPr/>
    </dgm:pt>
    <dgm:pt modelId="{EA3232C3-2B04-7442-9487-916761AC410C}" type="pres">
      <dgm:prSet presAssocID="{C204428E-E9C4-B74D-A2CF-BAE074674153}" presName="node" presStyleLbl="node1" presStyleIdx="3" presStyleCnt="4">
        <dgm:presLayoutVars>
          <dgm:bulletEnabled val="1"/>
        </dgm:presLayoutVars>
      </dgm:prSet>
      <dgm:spPr/>
    </dgm:pt>
  </dgm:ptLst>
  <dgm:cxnLst>
    <dgm:cxn modelId="{F71BC715-358D-A841-B65B-D01D62A163DF}" type="presOf" srcId="{F799C209-1E99-154B-82F8-7AC83737C1E8}" destId="{4406EB70-B2C6-5C4E-8B9D-D381A9D6EBEB}" srcOrd="0" destOrd="0" presId="urn:microsoft.com/office/officeart/2005/8/layout/radial1"/>
    <dgm:cxn modelId="{9D6E4026-FCC2-6542-9F0C-D11C52B71C8B}" type="presOf" srcId="{E6210CCF-265A-C641-A685-1F098B79DD8B}" destId="{9CA77CA5-C4E2-1541-877F-D41059F75475}" srcOrd="1" destOrd="0" presId="urn:microsoft.com/office/officeart/2005/8/layout/radial1"/>
    <dgm:cxn modelId="{DD44B03D-55C8-C244-9223-22840B9F5D54}" srcId="{FF798B57-529C-9142-B48D-CF8058190480}" destId="{43E136BD-99C8-0E4D-B416-0D892FCFF83F}" srcOrd="0" destOrd="0" parTransId="{6B93E660-617C-F645-8888-6B2BF33FB61A}" sibTransId="{21D2CE53-6183-6042-A23D-90965E9DF6FE}"/>
    <dgm:cxn modelId="{D9FADE3D-6C92-904F-AD91-748549D3FE88}" type="presOf" srcId="{BBB79DFB-B33A-044E-AD22-AFEEF745FFD7}" destId="{7361577A-9BDA-B449-80DC-068209E9D6C0}" srcOrd="1" destOrd="0" presId="urn:microsoft.com/office/officeart/2005/8/layout/radial1"/>
    <dgm:cxn modelId="{62279863-4F2D-6740-8BE6-B908567721A8}" srcId="{43E136BD-99C8-0E4D-B416-0D892FCFF83F}" destId="{F799C209-1E99-154B-82F8-7AC83737C1E8}" srcOrd="0" destOrd="0" parTransId="{D977D581-5192-1A40-92F4-EA1D1F5B30B2}" sibTransId="{1770FC96-AD83-434A-AC28-1C15C1205E54}"/>
    <dgm:cxn modelId="{1050E465-1262-D345-B4FF-87FB80A1BDAB}" type="presOf" srcId="{E6210CCF-265A-C641-A685-1F098B79DD8B}" destId="{6A4C5C30-8873-304E-A5E3-53F556A417B1}" srcOrd="0" destOrd="0" presId="urn:microsoft.com/office/officeart/2005/8/layout/radial1"/>
    <dgm:cxn modelId="{92A86782-A3CE-5C4D-A4BE-F049BBBEFE7D}" type="presOf" srcId="{43E136BD-99C8-0E4D-B416-0D892FCFF83F}" destId="{D0C10419-1838-4B40-BE04-7C9180D35A15}" srcOrd="0" destOrd="0" presId="urn:microsoft.com/office/officeart/2005/8/layout/radial1"/>
    <dgm:cxn modelId="{BB6E0B86-E7A7-0A4E-ACA7-9B1A701C587D}" type="presOf" srcId="{D977D581-5192-1A40-92F4-EA1D1F5B30B2}" destId="{B9F39F79-0AB8-AA47-B666-4526A22C6044}" srcOrd="0" destOrd="0" presId="urn:microsoft.com/office/officeart/2005/8/layout/radial1"/>
    <dgm:cxn modelId="{E50B229C-A381-224E-95E5-B8DDA6BA7A05}" type="presOf" srcId="{892AAA99-E3E4-5A49-9F4C-B2E9F89C3BEC}" destId="{4957CE31-5B92-1140-B673-81D4E6F62C54}" srcOrd="0" destOrd="0" presId="urn:microsoft.com/office/officeart/2005/8/layout/radial1"/>
    <dgm:cxn modelId="{49910FB2-C958-0F49-A834-5169391832E5}" srcId="{43E136BD-99C8-0E4D-B416-0D892FCFF83F}" destId="{56D57738-E494-8E45-87B8-CBE21024A4B9}" srcOrd="2" destOrd="0" parTransId="{892AAA99-E3E4-5A49-9F4C-B2E9F89C3BEC}" sibTransId="{82BF6206-F46E-3544-80C3-B8D31B08776D}"/>
    <dgm:cxn modelId="{DA9BB2BC-B901-0A41-B486-5EEDC372363E}" srcId="{43E136BD-99C8-0E4D-B416-0D892FCFF83F}" destId="{C204428E-E9C4-B74D-A2CF-BAE074674153}" srcOrd="3" destOrd="0" parTransId="{E6210CCF-265A-C641-A685-1F098B79DD8B}" sibTransId="{E819C1F4-7A74-3A42-A760-BC64F668FC41}"/>
    <dgm:cxn modelId="{02AC0FC4-2C8F-5547-B105-6BA89E2EAD89}" type="presOf" srcId="{D977D581-5192-1A40-92F4-EA1D1F5B30B2}" destId="{FD99AF21-6988-CD41-906D-A263B81B67D9}" srcOrd="1" destOrd="0" presId="urn:microsoft.com/office/officeart/2005/8/layout/radial1"/>
    <dgm:cxn modelId="{5B650EC9-6889-F146-AC26-FF992310EC19}" type="presOf" srcId="{56D57738-E494-8E45-87B8-CBE21024A4B9}" destId="{C804092C-E7FC-9F42-8719-C9A9F1BB6EEC}" srcOrd="0" destOrd="0" presId="urn:microsoft.com/office/officeart/2005/8/layout/radial1"/>
    <dgm:cxn modelId="{3CF5D8C9-5FCB-E54F-AFAE-597BBB0CC3D4}" type="presOf" srcId="{C204428E-E9C4-B74D-A2CF-BAE074674153}" destId="{EA3232C3-2B04-7442-9487-916761AC410C}" srcOrd="0" destOrd="0" presId="urn:microsoft.com/office/officeart/2005/8/layout/radial1"/>
    <dgm:cxn modelId="{9AB49CD4-8FB9-0044-822A-D07A5F85BAAE}" type="presOf" srcId="{892AAA99-E3E4-5A49-9F4C-B2E9F89C3BEC}" destId="{2DF141C1-BAFD-CA46-ADC3-AB5926FC90A3}" srcOrd="1" destOrd="0" presId="urn:microsoft.com/office/officeart/2005/8/layout/radial1"/>
    <dgm:cxn modelId="{891657D9-5D90-FB46-8331-980C6C9D5FC0}" type="presOf" srcId="{08A41307-DEFE-D548-BE08-A0A625A76B21}" destId="{E981B12D-ADA6-7E48-916D-DF615572C606}" srcOrd="0" destOrd="0" presId="urn:microsoft.com/office/officeart/2005/8/layout/radial1"/>
    <dgm:cxn modelId="{B885B7E3-E2BB-5149-9AAC-35F51A01638E}" srcId="{43E136BD-99C8-0E4D-B416-0D892FCFF83F}" destId="{08A41307-DEFE-D548-BE08-A0A625A76B21}" srcOrd="1" destOrd="0" parTransId="{BBB79DFB-B33A-044E-AD22-AFEEF745FFD7}" sibTransId="{292DE843-7A9F-C84F-80D3-49A53A27BE98}"/>
    <dgm:cxn modelId="{38FAC0F4-2A48-FE43-9BFA-6D077BA62E71}" type="presOf" srcId="{FF798B57-529C-9142-B48D-CF8058190480}" destId="{AFA42CD6-D69B-C646-BC95-DE298C6DC07D}" srcOrd="0" destOrd="0" presId="urn:microsoft.com/office/officeart/2005/8/layout/radial1"/>
    <dgm:cxn modelId="{DB83B5FB-5CE1-414A-A342-C532AEE1B9D7}" type="presOf" srcId="{BBB79DFB-B33A-044E-AD22-AFEEF745FFD7}" destId="{AD54BA1C-58D1-E54A-A451-1320A0D0245F}" srcOrd="0" destOrd="0" presId="urn:microsoft.com/office/officeart/2005/8/layout/radial1"/>
    <dgm:cxn modelId="{3B78294B-9806-8546-BBAF-0D8275062EE1}" type="presParOf" srcId="{AFA42CD6-D69B-C646-BC95-DE298C6DC07D}" destId="{D0C10419-1838-4B40-BE04-7C9180D35A15}" srcOrd="0" destOrd="0" presId="urn:microsoft.com/office/officeart/2005/8/layout/radial1"/>
    <dgm:cxn modelId="{65B9834E-F4C7-2944-BB62-BDDA8EB27975}" type="presParOf" srcId="{AFA42CD6-D69B-C646-BC95-DE298C6DC07D}" destId="{B9F39F79-0AB8-AA47-B666-4526A22C6044}" srcOrd="1" destOrd="0" presId="urn:microsoft.com/office/officeart/2005/8/layout/radial1"/>
    <dgm:cxn modelId="{24952447-8F30-5042-9D42-20109CDDE156}" type="presParOf" srcId="{B9F39F79-0AB8-AA47-B666-4526A22C6044}" destId="{FD99AF21-6988-CD41-906D-A263B81B67D9}" srcOrd="0" destOrd="0" presId="urn:microsoft.com/office/officeart/2005/8/layout/radial1"/>
    <dgm:cxn modelId="{070D6D7C-69C7-C64F-8029-32D5DBBD4E55}" type="presParOf" srcId="{AFA42CD6-D69B-C646-BC95-DE298C6DC07D}" destId="{4406EB70-B2C6-5C4E-8B9D-D381A9D6EBEB}" srcOrd="2" destOrd="0" presId="urn:microsoft.com/office/officeart/2005/8/layout/radial1"/>
    <dgm:cxn modelId="{D17FA0D2-BD05-9E44-BF73-F72B97D65C8F}" type="presParOf" srcId="{AFA42CD6-D69B-C646-BC95-DE298C6DC07D}" destId="{AD54BA1C-58D1-E54A-A451-1320A0D0245F}" srcOrd="3" destOrd="0" presId="urn:microsoft.com/office/officeart/2005/8/layout/radial1"/>
    <dgm:cxn modelId="{C8A03B15-D69E-7D4D-898C-63018D513947}" type="presParOf" srcId="{AD54BA1C-58D1-E54A-A451-1320A0D0245F}" destId="{7361577A-9BDA-B449-80DC-068209E9D6C0}" srcOrd="0" destOrd="0" presId="urn:microsoft.com/office/officeart/2005/8/layout/radial1"/>
    <dgm:cxn modelId="{28FFF957-3C53-314D-8BC6-702627179023}" type="presParOf" srcId="{AFA42CD6-D69B-C646-BC95-DE298C6DC07D}" destId="{E981B12D-ADA6-7E48-916D-DF615572C606}" srcOrd="4" destOrd="0" presId="urn:microsoft.com/office/officeart/2005/8/layout/radial1"/>
    <dgm:cxn modelId="{FD7981C1-2556-6A44-9161-313900545E0E}" type="presParOf" srcId="{AFA42CD6-D69B-C646-BC95-DE298C6DC07D}" destId="{4957CE31-5B92-1140-B673-81D4E6F62C54}" srcOrd="5" destOrd="0" presId="urn:microsoft.com/office/officeart/2005/8/layout/radial1"/>
    <dgm:cxn modelId="{DDF86204-71E6-5B4B-B05F-7D790F2ED0E3}" type="presParOf" srcId="{4957CE31-5B92-1140-B673-81D4E6F62C54}" destId="{2DF141C1-BAFD-CA46-ADC3-AB5926FC90A3}" srcOrd="0" destOrd="0" presId="urn:microsoft.com/office/officeart/2005/8/layout/radial1"/>
    <dgm:cxn modelId="{7EBE08E1-FEC9-B249-B452-CC7ADB32EBA5}" type="presParOf" srcId="{AFA42CD6-D69B-C646-BC95-DE298C6DC07D}" destId="{C804092C-E7FC-9F42-8719-C9A9F1BB6EEC}" srcOrd="6" destOrd="0" presId="urn:microsoft.com/office/officeart/2005/8/layout/radial1"/>
    <dgm:cxn modelId="{2DB9C09C-46FB-824E-8852-D6ADD18767BC}" type="presParOf" srcId="{AFA42CD6-D69B-C646-BC95-DE298C6DC07D}" destId="{6A4C5C30-8873-304E-A5E3-53F556A417B1}" srcOrd="7" destOrd="0" presId="urn:microsoft.com/office/officeart/2005/8/layout/radial1"/>
    <dgm:cxn modelId="{5D49C1D0-6D32-264A-9A37-AC962E332234}" type="presParOf" srcId="{6A4C5C30-8873-304E-A5E3-53F556A417B1}" destId="{9CA77CA5-C4E2-1541-877F-D41059F75475}" srcOrd="0" destOrd="0" presId="urn:microsoft.com/office/officeart/2005/8/layout/radial1"/>
    <dgm:cxn modelId="{E2DC7EF1-9CBC-564A-A404-2B0331EC2CA0}" type="presParOf" srcId="{AFA42CD6-D69B-C646-BC95-DE298C6DC07D}" destId="{EA3232C3-2B04-7442-9487-916761AC410C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10419-1838-4B40-BE04-7C9180D35A15}">
      <dsp:nvSpPr>
        <dsp:cNvPr id="0" name=""/>
        <dsp:cNvSpPr/>
      </dsp:nvSpPr>
      <dsp:spPr>
        <a:xfrm>
          <a:off x="3627154" y="1393597"/>
          <a:ext cx="1068842" cy="1068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心理健康</a:t>
          </a:r>
        </a:p>
      </dsp:txBody>
      <dsp:txXfrm>
        <a:off x="3783682" y="1550125"/>
        <a:ext cx="755786" cy="755786"/>
      </dsp:txXfrm>
    </dsp:sp>
    <dsp:sp modelId="{B9F39F79-0AB8-AA47-B666-4526A22C6044}">
      <dsp:nvSpPr>
        <dsp:cNvPr id="0" name=""/>
        <dsp:cNvSpPr/>
      </dsp:nvSpPr>
      <dsp:spPr>
        <a:xfrm rot="16200000">
          <a:off x="4000965" y="1221430"/>
          <a:ext cx="321220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321220" y="115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53544" y="1224957"/>
        <a:ext cx="16061" cy="16061"/>
      </dsp:txXfrm>
    </dsp:sp>
    <dsp:sp modelId="{4406EB70-B2C6-5C4E-8B9D-D381A9D6EBEB}">
      <dsp:nvSpPr>
        <dsp:cNvPr id="0" name=""/>
        <dsp:cNvSpPr/>
      </dsp:nvSpPr>
      <dsp:spPr>
        <a:xfrm>
          <a:off x="3627154" y="3535"/>
          <a:ext cx="1068842" cy="1068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生活</a:t>
          </a:r>
        </a:p>
      </dsp:txBody>
      <dsp:txXfrm>
        <a:off x="3783682" y="160063"/>
        <a:ext cx="755786" cy="755786"/>
      </dsp:txXfrm>
    </dsp:sp>
    <dsp:sp modelId="{AD54BA1C-58D1-E54A-A451-1320A0D0245F}">
      <dsp:nvSpPr>
        <dsp:cNvPr id="0" name=""/>
        <dsp:cNvSpPr/>
      </dsp:nvSpPr>
      <dsp:spPr>
        <a:xfrm>
          <a:off x="4695996" y="1916461"/>
          <a:ext cx="321220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321220" y="115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848576" y="1919988"/>
        <a:ext cx="16061" cy="16061"/>
      </dsp:txXfrm>
    </dsp:sp>
    <dsp:sp modelId="{E981B12D-ADA6-7E48-916D-DF615572C606}">
      <dsp:nvSpPr>
        <dsp:cNvPr id="0" name=""/>
        <dsp:cNvSpPr/>
      </dsp:nvSpPr>
      <dsp:spPr>
        <a:xfrm>
          <a:off x="5017216" y="1393597"/>
          <a:ext cx="1068842" cy="1068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学业</a:t>
          </a:r>
        </a:p>
      </dsp:txBody>
      <dsp:txXfrm>
        <a:off x="5173744" y="1550125"/>
        <a:ext cx="755786" cy="755786"/>
      </dsp:txXfrm>
    </dsp:sp>
    <dsp:sp modelId="{4957CE31-5B92-1140-B673-81D4E6F62C54}">
      <dsp:nvSpPr>
        <dsp:cNvPr id="0" name=""/>
        <dsp:cNvSpPr/>
      </dsp:nvSpPr>
      <dsp:spPr>
        <a:xfrm rot="5400000">
          <a:off x="4000965" y="2611492"/>
          <a:ext cx="321220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321220" y="115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53544" y="2615019"/>
        <a:ext cx="16061" cy="16061"/>
      </dsp:txXfrm>
    </dsp:sp>
    <dsp:sp modelId="{C804092C-E7FC-9F42-8719-C9A9F1BB6EEC}">
      <dsp:nvSpPr>
        <dsp:cNvPr id="0" name=""/>
        <dsp:cNvSpPr/>
      </dsp:nvSpPr>
      <dsp:spPr>
        <a:xfrm>
          <a:off x="3627154" y="2783660"/>
          <a:ext cx="1068842" cy="1068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情感</a:t>
          </a:r>
        </a:p>
      </dsp:txBody>
      <dsp:txXfrm>
        <a:off x="3783682" y="2940188"/>
        <a:ext cx="755786" cy="755786"/>
      </dsp:txXfrm>
    </dsp:sp>
    <dsp:sp modelId="{6A4C5C30-8873-304E-A5E3-53F556A417B1}">
      <dsp:nvSpPr>
        <dsp:cNvPr id="0" name=""/>
        <dsp:cNvSpPr/>
      </dsp:nvSpPr>
      <dsp:spPr>
        <a:xfrm rot="10800000">
          <a:off x="3305934" y="1916461"/>
          <a:ext cx="321220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321220" y="115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458513" y="1919988"/>
        <a:ext cx="16061" cy="16061"/>
      </dsp:txXfrm>
    </dsp:sp>
    <dsp:sp modelId="{EA3232C3-2B04-7442-9487-916761AC410C}">
      <dsp:nvSpPr>
        <dsp:cNvPr id="0" name=""/>
        <dsp:cNvSpPr/>
      </dsp:nvSpPr>
      <dsp:spPr>
        <a:xfrm>
          <a:off x="2237092" y="1393597"/>
          <a:ext cx="1068842" cy="10688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家庭</a:t>
          </a:r>
        </a:p>
      </dsp:txBody>
      <dsp:txXfrm>
        <a:off x="2393620" y="1550125"/>
        <a:ext cx="755786" cy="755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3101C-28AB-4E79-A479-EC156FD40A70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EC2C6-06FF-49BB-A3C9-65424F756A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前端时间心理中心给全体心里委员开了会，今天跟大家再一起学习一下。</a:t>
            </a:r>
          </a:p>
          <a:p>
            <a:endParaRPr lang="en-US" altLang="zh-CN" dirty="0"/>
          </a:p>
          <a:p>
            <a:r>
              <a:rPr lang="zh-CN" altLang="en-US" dirty="0"/>
              <a:t>今天班会的主题是培根铸魂、共育心灵，</a:t>
            </a:r>
            <a:endParaRPr lang="en-US" altLang="zh-CN" dirty="0"/>
          </a:p>
          <a:p>
            <a:r>
              <a:rPr lang="zh-CN" altLang="en-US" dirty="0"/>
              <a:t>旨在让大家认识心理健康的重要性，不害怕心理问题，能自己评估心理问题程度，学习如何有效解决心理问题。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B1AC-4654-4A02-AEAE-8EA71549096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B1AC-4654-4A02-AEAE-8EA71549096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心理的“正常”和“异常”之间并没有明确的和绝对的界限，一般认为，人的心理及行为是一个由“正常”逐渐向“异常”、由量变到质变，并且相互依存和转化的连续阶段。因此，生活在现实社会中的每一个人都在一定程度上存在心理问题， </a:t>
            </a:r>
            <a:r>
              <a:rPr lang="zh-CN" altLang="en-US" b="1" dirty="0"/>
              <a:t>心理问题是普遍存在的，只是大家的程度各不相同而已。 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所以我们不要视心理问题如猛虎，我们要消除误区 正确看待心理问题，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   每个人在人生中都可能存在一定的心理问题，有心理问题一点都不丢人，就像每个人都可能会感冒一样，只要我们去正确认识它、应对它，它就会悄悄地离开；</a:t>
            </a:r>
            <a:endParaRPr lang="en-US" altLang="zh-CN" dirty="0"/>
          </a:p>
          <a:p>
            <a:r>
              <a:rPr lang="zh-CN" altLang="en-US" dirty="0"/>
              <a:t>可以视作是一种病，只不过是心理层面上的罢了</a:t>
            </a:r>
            <a:endParaRPr lang="en-US" altLang="zh-CN" dirty="0"/>
          </a:p>
          <a:p>
            <a:r>
              <a:rPr lang="zh-CN" altLang="en-US" dirty="0"/>
              <a:t>每一个人都要提高对心理健康的认识，掌握一定的心理健康知识，具备一定的心理健康素养，是为了我们今后更好应对可能会遭受的心理挫折，良好的心态是人际和谐、生活愉快、学习进步的重要因素；要知道心理健康是健康的重要组成部分，心理健康会直接影响到生理健康，身心是互相影响的，你的很多生理性疾病症状可能是情绪因素的躯体表现，（比如我们常说，胃是情绪器官，过度紧张会呕吐，食欲不振；情绪抑郁会降低胃的活力 等等）这时候要学会甄别，并认识到这可能是心理问题导致的；</a:t>
            </a:r>
            <a:endParaRPr lang="en-US" altLang="zh-CN" dirty="0"/>
          </a:p>
          <a:p>
            <a:r>
              <a:rPr lang="zh-CN" altLang="en-US" dirty="0"/>
              <a:t>心理生病和生理生病一样，都是可以预防和治疗的；能正确看待和接纳自己的心理问题并懂得积极求助是你智慧的表现，当自己无法化解自己的心理问题时应该积极求助专业人员，去预约我们的心理中心咨询呀，向朋友老师倾诉呀等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做心理咨询和心理治疗时一定要相信心理咨询师和心理治疗师，并积极采取行动；精神类药物一定要遵医嘱服用，切不可随意停药减药；有心理问题需要你主动寻求社会支持，主动向信任的朋友倾诉，获得家人的温暖支持，这有助于你更好康复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、精神内耗，短期没有问题，时间久了 总归还是要休息的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、胃是情绪器官，、考试面试 紧张 上厕所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、胸闷的时候 可以用指节上下去刮蹭 ，膻</a:t>
            </a:r>
            <a:r>
              <a:rPr lang="en-US" altLang="zh-CN" dirty="0" err="1"/>
              <a:t>shan</a:t>
            </a:r>
            <a:r>
              <a:rPr lang="zh-CN" altLang="en-US" dirty="0"/>
              <a:t>中穴 有缓解胸闷胸郁的作用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对以上三个方面的对比，你可能大致有了一些自己的判断，而且有没有发现，生理上出现的问题是最常见的，但是一定要记住，不是有其中一两个症状就觉得自己可能有心理问题，需要进行综合考量，尤其是要注意时间问题，这些症状只是偶尔出现还是持续性的存在？如果这些症状持续性的达到两周以上，这时候要引起重视，如果只是偶尔出现还不能认为是心理问题症状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通过刚刚的一些指标 教会我们怎么辨别， 现在学习如何评估自己的心理问题的程度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EC2C6-06FF-49BB-A3C9-65424F756A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74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假设导致你目前症状的原因不那么强烈（如：和恋人吵架了、考试不及格了、亲子关系不好了、学习遇到点困难、同学关系或宿舍关系不好了、父母吵架了、事情没做好自责了、被人误会了、遇到一些小困难了），你现在的处境还可以，自己完全知道自己目前的情况，也能控制自己的情绪，只是有时候不太舒服，情绪有些差，有些难过；</a:t>
            </a:r>
            <a:endParaRPr lang="en-US" altLang="zh-CN" dirty="0"/>
          </a:p>
          <a:p>
            <a:r>
              <a:rPr lang="zh-CN" altLang="en-US" dirty="0"/>
              <a:t>这种情况困扰时间还不到2个月；你还能正常的学习生活，只是效率有所下降；你的症状没有泛化，还是停留在当初的事件上，不会因为其它不相干的事情也引起你同样的情绪表现；目前，并没有出现较为严重的躯体表现，只是有些失眠，没什么胃口，精神差点。通过自己的努力可以随着时间慢慢缓解的，这样你就可以大概认为这可能只是一般心理问题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心理问题一直都是我们应该重点关注的</a:t>
            </a:r>
            <a:endParaRPr lang="en-US" altLang="zh-CN" dirty="0"/>
          </a:p>
          <a:p>
            <a:r>
              <a:rPr lang="zh-CN" altLang="en-US" dirty="0"/>
              <a:t>我们应该认识到心理健康问题对我们的重要性，大家也看的到不论是学校还是社会 近年来都在重点关注心理问题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它与我们的生活、工作、学业、感情等都息息相关，是我们保持良好心里状态的重要因素，对于一般的日常生活和抗逆能力的形成都有很大的影响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假设导致你目前症状的原因很强烈（如：失恋了、家庭变故了、可能要被退学了、人际关系发生重大冲突了、面临重大选择了、身体受到重伤了、得了重大疾病了、发生特殊性行为了、遇到较大的挫折了等等），遇到这些生活挫折，你现在的处境面临一定的困难，自己很难去面对和处理，情绪难以控制；这种情况，已有2个月以上，半年以下；你的学习、生活受到较大的影响，甚至回避正常的社会交往；单纯地依靠“自然发展”或“非专业性的干预”，难以解脱；你的症状已经泛化，</a:t>
            </a:r>
            <a:r>
              <a:rPr lang="zh-CN" altLang="en-US" b="1" dirty="0"/>
              <a:t>烦恼的事情不仅是当初的那个事情了，很多相关或者不相关的事情都会引起你的烦恼；经过自己的努力，好像没办法走出来。这时候可能心理问题有些严重了，要引起重视。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一类是疑似神经症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主要由以上严重心理困扰发展而来，时间将近半年，心理症状不断泛化，情绪症状不断出现，无法解决。有明显的内心冲突并且冲突本身没有现实意义或道德色彩，但是病程、严重程度等都未达到神经症的诊断标准。这类问题参照严重心理困扰的方法做；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第二类是神经症。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症状已经比较严重，时间长达半年以上；症状极大地影响到了你的正常学习生活，甚至你无法完成基本的学习生活任务；这些症状或者行为你自己可以意识到，也可以表述清楚，甚至经常寻求帮助，到处诉说自己困扰，而且你自己明明知道不要这样，但是你就是控制不了自己这样做，你想摆脱就是摆脱不了，有明显的内心冲突；情绪的出现往往不是因为某些事情发生，在没有任何刺激的情况下也可能发生；你出现的这些情绪和行为常人很难理解，都认为你根本不该有这种情绪和行为，你的情绪和行为也。例如你们经常听到的抑郁症、焦虑症、强迫症、疑病症、恐惧症等等属于神经症类型。没有道德判断标准；你还出现了不少躯体的症状，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你已经出现了幻觉、妄想（看到别人看不到的东西、听到别人听不到的东西、想根本不存在的事情、认为有人要害你、针对你）等症状，自己对自己的问题已很难自知，各种躯体症状不断呈现，甚至出现语无伦次，行动诡异等症状。当然，当你自己正处于发作期时，可能你并不能有效判断，这个时候需要身边的人来协助你评估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心理中心用的最多的耗材是纸巾</a:t>
            </a:r>
            <a:endParaRPr lang="en-US" altLang="zh-CN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你可以试着这样做：</a:t>
            </a:r>
            <a:endParaRPr lang="en-US" altLang="zh-CN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接纳自己的心理问题，不抱怨，不担心，不回避，不遮掩，积极面对。也要学会让症状与自己共存，照样学习生活及社会交往； 解铃还须系铃人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耗材 纸巾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宣泄很重要。大部分有心理问题的人都积压了很多负性情绪，这时候一定要把心理的憋闷发泄出来，可以去运动，可以出去玩，以自己的方式前提是合理的去宣泄情趣。当然，宣泄方式可以根据自己的生活状态不同，做出不同的选择，总之是要发泄出来；  不能憋在自己心里 久郁成疾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理顺生活中的困难。不要逃避，像个鸵鸟一样 用一张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纸，分两格，把自己的烦恼写下来，其中一边写烦恼，另一边写应对方法，认真分析下自己的每一个烦恼，并在另一边写出自己的应对措施，一条一条解决，这时，你要给自己一点积极暗示，然后，开始积极行动，你会发现你很快就走出来了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积极心态特别重要。这时候的你一定要有积极心态，最重要的是对自己要有信心，并且愿意改变，愿意付诸行动，愿意相信自己是有这个能力和潜能治愈自己的；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你还可以试着去做一些事情来转移注意力，千万不能因为心理难受，就选择呆在房间或者什么都不去做，这样只会加重你的心理负担，所以，越是难受，越要去做点事情，转移注意力，可以让你忘掉或者淡化心理的困扰。一件很有意义的事情，来转移自己的注意力；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找个知心朋友聊聊心理话，倾诉下自己的烦恼，把自己困惑和难受统统说出来，如果你不想让朋友知道，你可以找心理咨询师倾诉，说完后，你就轻松了一半。也可以找自己的父母或者亲人诉诉苦，寻找心理支持，让自己的心更有安全感；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可以做些有利于心理健康的小事。每天起床后对着镜子笑一笑，养几盆自己喜欢的植物，每天做做瑜伽、冥想等，听听自己喜欢的音乐，整理房间，享受一顿美食，写写感恩日记，或者自己抱抱自己。这些小事看起来不起眼，但是你坚持做了，一定会有所收获；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如果你心理困扰，更要规律作息，合理饮食，保证睡眠，心理生理是相通的，他们之间会相互作用，相互影响；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9.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你一定要相信一点，人体本身具有很好的自我调节和修复能力，只要你有积极心态，心理问题会慢慢地离开你。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10.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这个时候学会给自己做减法，有时候适当躺平是为了更好地重新出发。如果这段时间心理不舒服了，可以让自己静一静，可以放弃一些东西，在家躺几天也是可以的。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躺的够平 就不会有问题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心理中心 耗材 纸巾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寻求专业心理咨询为你提供帮助，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学校都有专门的心理咨询中心，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主动去预约咨询师是最好的选择。当然，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你也可以选择到社会上的心理咨询机构去咨询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，但是一定要找信得过的机构。另外，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国家机关及一些精神类医疗机构、群团组织、高校都会有一些专业的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小时心理热线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。心理咨询师会为你做详细的评估，如果心理咨询能解决，老师会有自己的技术和方法帮助你，如果心理咨询无法解决，老师也会为你提供建议，进行更进一步的心理治疗。要知道懂得求助是一种智慧的表现。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寻求咨询的这段过程中，你要明白几个道理，心理咨询师是协助你解决心理问题的，最终需要你自己来解决自己的问题，所以，求助前要有强烈的求助愿望，愿意敞开心扉与咨询师交谈，信任咨询师，相信咨询师的专业能力；都是受过专业训练的，再大的瓜，也不会说出去。心理咨询师工作的原则之一是为来访者保密，你不用担心泄密，故意隐瞒重要事件，这不利于咨询师做出评估和提供帮助；心理问题、心理疾病不是一天两天形成的，它可能是多种原因造成的，需要你的耐心；咨询后一定要配合老师的建议，积极行动起来，这样才能有效果哦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在心理咨询过程中，依然要遵循问题不严重时的自我心理调适技巧。这是你康复的基础。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当你出现以上所述神经症性心理疾病及精神病性心理疾病，经过自身调适及心理咨询帮助也没有好转时，建议你尽快寻求医院的心理科或者心理专科医院帮助。这个时候一定要到正规医疗机构，千万不要随便听信广告。同时，请你的监护人或者亲人一同前往医院寻求帮助；如果你的疾病已经是精神病性心理问题了，一定要进行规范化的心理治疗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药物治疗是针对许多心理疾病常用而有效的治疗方式之一。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精神类药物种类繁多，药物在用量、适用范围与禁忌、副作用等方面各有特点，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精神类药物必须在精神科医生的指导下使用，不得自己任意使用。某些药物的滥用可能会导致药物依赖及其他危害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在用药期间，要把自己的实际情况及时反馈给医生，尊重医生的要求按时复诊，听从医生的指导进行药物类别及用量的调整。在病情得到有效的控制后，应继续听从医生的用药指导，切不可擅自减药、停药。自己任意调整药量甚至停止用药可能带来病情复发或恶化的风险。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药物具有一定的副作用，其表现和程度因人而异，应向医生沟通咨询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，切不可因为担忧药物的副作用而拒绝必要的药物治疗。特别提醒大家，精神类药物吃药初期，大概一周到两周左右的时间会出现较强的副作用，躯体反应比较明显，过后会慢慢缓解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在吃药过程中也可以配合心理咨询，特别是神经症类的疾病。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同样，你的信心是非常重要的，你对疾病的认知和对治疗方案的认同也非常重要。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严重的精神病性类的疾病建议住院规范化治疗。医院除了会用药物治疗外，还会使用一些新型的治疗方法，对疾病的康复很有帮助。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问题较轻时候的自我调适方法及问题较重时的心理咨询求助方法，同样适合这个时候的你。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1.父母的支持是最有效的。</a:t>
            </a:r>
          </a:p>
          <a:p>
            <a:r>
              <a:rPr lang="zh-CN" altLang="en-US" dirty="0"/>
              <a:t>   同学们，我知道大家有心理问题后不想让父母担心，但你要知道父母是我们心理成长和发展的最重要支持，我也知道你们怕他们担心，怕他们不理解，觉得都是小问题，你选择自己承受，但是你心里比任何时候都脆弱，比任何时候都渴望父母的理解与支持。</a:t>
            </a:r>
          </a:p>
          <a:p>
            <a:r>
              <a:rPr lang="zh-CN" altLang="en-US" dirty="0"/>
              <a:t>2.学校老师是可以帮助你的。</a:t>
            </a:r>
          </a:p>
          <a:p>
            <a:r>
              <a:rPr lang="zh-CN" altLang="en-US" dirty="0"/>
              <a:t>   有心理问题后，你不敢让学校老师知道，你担心学校会对你怎样，你担心学校会对你采取一些特殊措施，使自己的问题更加曝光出来，甚至担心学校把你退学了，这些你都不用有太大的心理负担，让学校老师知道是为了更好帮助你康复，为了给你更大的心理支持。 都知道有学生偷外卖、或者做错事，虽然做错了，学校都会保护犯错者的个人信息，是一种保护</a:t>
            </a:r>
          </a:p>
          <a:p>
            <a:r>
              <a:rPr lang="zh-CN" altLang="en-US" dirty="0"/>
              <a:t>3.你身边的朋友、同学都可以帮助你。</a:t>
            </a:r>
          </a:p>
          <a:p>
            <a:r>
              <a:rPr lang="zh-CN" altLang="en-US" dirty="0"/>
              <a:t>   你不敢让宿舍同学知道，你也不敢让朋友知道，担心大家知道后会把你当做异类，会疏远你，可是这样的你真的很痛苦，你的生活被限制了，你甚至回避各种社交。如果你可以坦诚的向他们表达自己的情况，向他们诉说你的渴望，大家会更愿意选择去帮助你，你的症状可以在这些温暖之中缓解很多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B1AC-4654-4A02-AEAE-8EA71549096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B1AC-4654-4A02-AEAE-8EA71549096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41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扩展：那么心理问题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仅仅只是员工个人的问题吗？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答案是否定的。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员工的心理问题，对企业乃至社会的影响是巨大的。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工作效率及积极性低，生产力下降、增加社会医疗负担、引发重大危机事件  </a:t>
            </a:r>
            <a:r>
              <a:rPr lang="en-US" altLang="zh-CN" b="1" i="0" u="none" strike="noStrike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ddd</a:t>
            </a:r>
            <a:endParaRPr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自杀   社会效应  换成积极一点的 </a:t>
            </a:r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积极心理学 ！！！</a:t>
            </a:r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保持良好的心理状态 ， 疫情这么多年也都过来了  春暖花开， 上学期我们班老师 同学 班委 都辛苦了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EC2C6-06FF-49BB-A3C9-65424F756A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3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心理问题不仅在学校里备受关注 ，心理健康问题各行各业也很关注，我们找工作的时候，大多数公司需要应聘者进行心理测试，通过这些测试，能较为有效的量化员工的状态和能力。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近几年由于工作压力导致企业员工自杀的案例也是屡见不鲜。员工也从物质生活的需求转变到精神需求，他们需要更多的私人空间，包括精神的情感。长时间高强度的工作状态让员工的心情越来越糟，单纯的物质生活提高已无法满足员工精神需要，从而出现职业抑郁、职业倦怠等心理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为什么这么重视呢？  带来的后果是不可估量的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770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这里举一个具体的常见的心理问题例子并介绍它的影响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19</a:t>
            </a:r>
            <a:r>
              <a:rPr lang="zh-CN" altLang="en-US" dirty="0"/>
              <a:t>世纪 美国心理学家塞利格曼做了一个实验 提出了塞利格曼效应，我们称为习得性无助</a:t>
            </a:r>
            <a:endParaRPr lang="en-US" dirty="0"/>
          </a:p>
          <a:p>
            <a:r>
              <a:rPr lang="zh-CN" altLang="en-US" dirty="0"/>
              <a:t>他</a:t>
            </a:r>
            <a:r>
              <a:rPr dirty="0" err="1"/>
              <a:t>把</a:t>
            </a:r>
            <a:r>
              <a:rPr lang="zh-CN" altLang="en-US" dirty="0"/>
              <a:t>先</a:t>
            </a:r>
            <a:r>
              <a:rPr dirty="0" err="1"/>
              <a:t>一条狗关在一个笼子里，笼子里有放电装置，通过这个装置会给狗施加电击。电击的强度并不大，不会伤及</a:t>
            </a:r>
            <a:r>
              <a:rPr lang="zh-CN" altLang="en-US" dirty="0"/>
              <a:t>狗狗</a:t>
            </a:r>
            <a:r>
              <a:rPr dirty="0" err="1"/>
              <a:t>的性命，也不会让狗受伤，但是会让狗感受到电击的痛苦</a:t>
            </a:r>
            <a:r>
              <a:rPr dirty="0"/>
              <a:t>。</a:t>
            </a:r>
            <a:endParaRPr lang="en-US" dirty="0"/>
          </a:p>
          <a:p>
            <a:r>
              <a:rPr dirty="0"/>
              <a:t>塞利格曼发现，这只狗在开始被电击的时候，反抗得非常激烈，想要从笼子里逃出来。但是经过再三的努力之后，无法从笼子里逃脱，挣扎的强度就逐渐降低了。</a:t>
            </a:r>
            <a:endParaRPr lang="en-US" dirty="0"/>
          </a:p>
          <a:p>
            <a:r>
              <a:rPr lang="en-US" dirty="0" err="1"/>
              <a:t>这种现象叫塞利格曼效应</a:t>
            </a:r>
            <a:r>
              <a:rPr lang="zh-CN" altLang="en-US" dirty="0"/>
              <a:t> ， 被我们称为习得性无助</a:t>
            </a:r>
            <a:endParaRPr lang="en-US" dirty="0"/>
          </a:p>
          <a:p>
            <a:endParaRPr lang="en-US" dirty="0"/>
          </a:p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那些长期经历失败的儿童，久病缠身的患者，无依无靠的老人。他们身上常常会出现 “习得性无助”的特征：当一个人发现无论他如何努力，无论他干什么，都以失败而告终时，他就会觉得自己控制不了整个局面，于是，他的精神支柱就会瓦解。斗志也随之丧失。最终就会放弃所有努力，真的陷入绝望。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zh-CN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许多人都会有习得性无助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 一般会以为是自己的问题  实际上只是陷入一种心理问题中  要吧视角转到心理问题上来 </a:t>
            </a:r>
            <a:endParaRPr lang="en-US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多次失败导致的对成功不再相信，遇到问题就像鸵鸟一样，把头埋进沙子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89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扩展：那么心理问题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仅仅只是员工个人的问题吗？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答案是否定的。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员工的心理问题，对企业乃至社会的影响是巨大的。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工作效率及积极性低，生产力下降、增加社会医疗负担、引发重大危机事件  </a:t>
            </a:r>
            <a:r>
              <a:rPr lang="en-US" altLang="zh-CN" b="1" i="0" u="none" strike="noStrike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ddd</a:t>
            </a:r>
            <a:endParaRPr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自杀   社会效应  换成积极一点的 </a:t>
            </a:r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积极心理学 ！！！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EC2C6-06FF-49BB-A3C9-65424F756A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69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前面简单说了心理问题的重要性</a:t>
            </a:r>
            <a:endParaRPr lang="en-US" altLang="zh-CN" dirty="0"/>
          </a:p>
          <a:p>
            <a:r>
              <a:rPr lang="zh-CN" altLang="en-US" dirty="0"/>
              <a:t>重视程度还不够高，每年</a:t>
            </a:r>
            <a:endParaRPr lang="en-US" altLang="zh-CN" dirty="0"/>
          </a:p>
          <a:p>
            <a:r>
              <a:rPr lang="en-US" altLang="zh-CN" dirty="0"/>
              <a:t>2023</a:t>
            </a:r>
            <a:r>
              <a:rPr lang="zh-CN" altLang="en-US" dirty="0"/>
              <a:t>年度任务</a:t>
            </a:r>
            <a:r>
              <a:rPr lang="en-US" altLang="zh-CN" dirty="0"/>
              <a:t> </a:t>
            </a:r>
            <a:r>
              <a:rPr lang="zh-CN" altLang="en-US" dirty="0"/>
              <a:t>预防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zh-CN" altLang="en-US" dirty="0"/>
              <a:t>引导</a:t>
            </a:r>
            <a:endParaRPr lang="en-US" altLang="zh-CN" dirty="0"/>
          </a:p>
          <a:p>
            <a:r>
              <a:rPr lang="zh-CN" altLang="en-US" dirty="0"/>
              <a:t>预防的重要性不言而喻，</a:t>
            </a:r>
          </a:p>
          <a:p>
            <a:r>
              <a:rPr lang="zh-CN" altLang="en-US" dirty="0"/>
              <a:t>预防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中医学主张</a:t>
            </a:r>
            <a:r>
              <a:rPr lang="en-US" altLang="zh-CN" dirty="0"/>
              <a:t>：。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未病先防，即在未生病的时候，学习践行一些简易的预防方法，当身体一旦出现不适，及时进行调整，就能预防疾病的发生</a:t>
            </a:r>
            <a:r>
              <a:rPr lang="en-US" altLang="zh-CN" dirty="0"/>
              <a:t>。</a:t>
            </a:r>
            <a:r>
              <a:rPr lang="zh-CN" altLang="en-US" dirty="0"/>
              <a:t>未雨绸缪，防患于未然 ，</a:t>
            </a:r>
            <a:endParaRPr lang="en-US" altLang="zh-CN" dirty="0"/>
          </a:p>
          <a:p>
            <a:r>
              <a:rPr lang="zh-CN" altLang="en-US" dirty="0"/>
              <a:t>而不是亡羊补牢式地等问题出现了，学生都站在楼顶跟你说风好大的时候，才知道问题严重了。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引导：让更多的同学参与进来 ，关注心理健康，营造积极和谐的班级氛围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怎么开展我们的工作？  心理中心划分出了这些重要的载体， 我们的心理资源还做不到分配到每一个人，大群体划分成一个个小群体，去互相帮助，发现问题，解决问题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分而治之，虽然分了这么几个部分，每部分的学生基数也还是很大。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那我们就像 班级快</a:t>
            </a:r>
            <a:r>
              <a:rPr lang="en-US" altLang="zh-CN" dirty="0"/>
              <a:t>80</a:t>
            </a:r>
            <a:r>
              <a:rPr lang="zh-CN" altLang="en-US" dirty="0"/>
              <a:t>个人，辅导员跟书记，关注不了我们每个人，怎么能高效的即使发现问题，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我们辅导员王老师就提出了一个办法，以宿舍、实验室为载体，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个人，大家团结一致，互相帮助，这样就能很高发现问题，老师也可以及时发现班级存在的问题，及时的解决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3FB0-C0CA-481D-A95B-CE5D10E3F05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452F4-8CC3-4047-96E6-6A8448BB80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2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5" Type="http://schemas.openxmlformats.org/officeDocument/2006/relationships/tags" Target="../tags/tag29.xml"/><Relationship Id="rId10" Type="http://schemas.openxmlformats.org/officeDocument/2006/relationships/image" Target="../media/image10.png"/><Relationship Id="rId4" Type="http://schemas.openxmlformats.org/officeDocument/2006/relationships/tags" Target="../tags/tag28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3.xml"/><Relationship Id="rId7" Type="http://schemas.openxmlformats.org/officeDocument/2006/relationships/image" Target="../media/image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10" Type="http://schemas.openxmlformats.org/officeDocument/2006/relationships/image" Target="../media/image12.png"/><Relationship Id="rId4" Type="http://schemas.openxmlformats.org/officeDocument/2006/relationships/tags" Target="../tags/tag37.xml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3.xml"/><Relationship Id="rId7" Type="http://schemas.openxmlformats.org/officeDocument/2006/relationships/image" Target="../media/image6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13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6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9.png"/><Relationship Id="rId5" Type="http://schemas.openxmlformats.org/officeDocument/2006/relationships/tags" Target="../tags/tag4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47.xml"/><Relationship Id="rId9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notesSlide" Target="../notesSlides/notesSlide2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6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7.xml"/><Relationship Id="rId7" Type="http://schemas.openxmlformats.org/officeDocument/2006/relationships/image" Target="../media/image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70.xml"/><Relationship Id="rId7" Type="http://schemas.openxmlformats.org/officeDocument/2006/relationships/image" Target="../media/image3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zhihu.com/search?q=%E5%BF%83%E7%90%86%E8%AF%84%E4%BC%B0&amp;search_source=Entity&amp;hybrid_search_source=Entity&amp;hybrid_search_extra=%7B%22sourceType%22%3A%22answer%22%2C%22sourceId%22%3A2204221069%7D" TargetMode="External"/><Relationship Id="rId4" Type="http://schemas.openxmlformats.org/officeDocument/2006/relationships/hyperlink" Target="https://www.zhihu.com/search?q=%E4%BC%81%E4%B8%9A%E6%96%87%E5%8C%96%E5%BB%BA%E8%AE%BE&amp;search_source=Entity&amp;hybrid_search_source=Entity&amp;hybrid_search_extra=%7B%22sourceType%22%3A%22answer%22%2C%22sourceId%22%3A2204221069%7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2" name="矩形 1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折角 7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194934" y="1986593"/>
            <a:ext cx="78021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spc="60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培根铸魂，共育心灵</a:t>
            </a:r>
            <a:endParaRPr lang="zh-CN" altLang="zh-CN" sz="6000" b="1" spc="600" dirty="0">
              <a:solidFill>
                <a:srgbClr val="12573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89200" y="4417271"/>
            <a:ext cx="721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6118" y="3431719"/>
            <a:ext cx="50006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accent1">
                    <a:lumMod val="75000"/>
                  </a:schemeClr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大学生心理发展中心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147268" y="3328689"/>
            <a:ext cx="508000" cy="82770"/>
            <a:chOff x="6349760" y="-339570"/>
            <a:chExt cx="508000" cy="82770"/>
          </a:xfrm>
        </p:grpSpPr>
        <p:sp>
          <p:nvSpPr>
            <p:cNvPr id="33" name="椭圆 32"/>
            <p:cNvSpPr/>
            <p:nvPr/>
          </p:nvSpPr>
          <p:spPr>
            <a:xfrm>
              <a:off x="6349760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562375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774990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36973" y="3328689"/>
            <a:ext cx="508000" cy="82770"/>
            <a:chOff x="6349760" y="-339570"/>
            <a:chExt cx="508000" cy="82770"/>
          </a:xfrm>
        </p:grpSpPr>
        <p:sp>
          <p:nvSpPr>
            <p:cNvPr id="38" name="椭圆 37"/>
            <p:cNvSpPr/>
            <p:nvPr/>
          </p:nvSpPr>
          <p:spPr>
            <a:xfrm>
              <a:off x="6349760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562375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74990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2" name="矩形 1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折角 7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69658" y="1986593"/>
            <a:ext cx="10052685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80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关爱自己，从心开始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89200" y="4417271"/>
            <a:ext cx="721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6118" y="3431719"/>
            <a:ext cx="50006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accent1">
                    <a:lumMod val="75000"/>
                  </a:schemeClr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大学生心理发展中心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147268" y="3328689"/>
            <a:ext cx="508000" cy="82770"/>
            <a:chOff x="6349760" y="-339570"/>
            <a:chExt cx="508000" cy="82770"/>
          </a:xfrm>
        </p:grpSpPr>
        <p:sp>
          <p:nvSpPr>
            <p:cNvPr id="33" name="椭圆 32"/>
            <p:cNvSpPr/>
            <p:nvPr/>
          </p:nvSpPr>
          <p:spPr>
            <a:xfrm>
              <a:off x="6349760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562375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774990" y="-339570"/>
              <a:ext cx="82770" cy="82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36973" y="3328689"/>
            <a:ext cx="508000" cy="82770"/>
            <a:chOff x="6349760" y="-339570"/>
            <a:chExt cx="508000" cy="82770"/>
          </a:xfrm>
        </p:grpSpPr>
        <p:sp>
          <p:nvSpPr>
            <p:cNvPr id="38" name="椭圆 37"/>
            <p:cNvSpPr/>
            <p:nvPr/>
          </p:nvSpPr>
          <p:spPr>
            <a:xfrm>
              <a:off x="6349760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562375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74990" y="-339570"/>
              <a:ext cx="82770" cy="827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/>
          <a:srcRect l="2036" t="4673" r="2113" b="4456"/>
          <a:stretch>
            <a:fillRect/>
          </a:stretch>
        </p:blipFill>
        <p:spPr>
          <a:xfrm>
            <a:off x="951470" y="852615"/>
            <a:ext cx="10280822" cy="5165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996815" y="1158240"/>
            <a:ext cx="225171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0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目录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1410126" y="1920988"/>
            <a:ext cx="1917700" cy="2380816"/>
            <a:chOff x="2591509" y="2843887"/>
            <a:chExt cx="1917700" cy="2380816"/>
          </a:xfrm>
        </p:grpSpPr>
        <p:sp>
          <p:nvSpPr>
            <p:cNvPr id="10" name="文本框 9"/>
            <p:cNvSpPr txBox="1"/>
            <p:nvPr/>
          </p:nvSpPr>
          <p:spPr>
            <a:xfrm>
              <a:off x="2654300" y="3723859"/>
              <a:ext cx="1792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50000"/>
                    </a:schemeClr>
                  </a:solidFill>
                  <a:latin typeface="Bahnschrift SemiLight SemiConde" panose="020B0502040204020203" pitchFamily="34" charset="0"/>
                </a:rPr>
                <a:t>PART 01</a:t>
              </a:r>
              <a:endParaRPr lang="zh-CN" altLang="en-US" sz="2400" b="1" dirty="0">
                <a:solidFill>
                  <a:schemeClr val="accent2">
                    <a:lumMod val="50000"/>
                  </a:schemeClr>
                </a:solidFill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341556" y="4195744"/>
              <a:ext cx="41759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591509" y="4271568"/>
              <a:ext cx="191770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心理问题</a:t>
              </a:r>
            </a:p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本不可怕</a:t>
              </a:r>
            </a:p>
          </p:txBody>
        </p:sp>
        <p:sp>
          <p:nvSpPr>
            <p:cNvPr id="17" name="bar-stat_81909"/>
            <p:cNvSpPr/>
            <p:nvPr/>
          </p:nvSpPr>
          <p:spPr>
            <a:xfrm>
              <a:off x="3366397" y="2843887"/>
              <a:ext cx="367917" cy="367362"/>
            </a:xfrm>
            <a:custGeom>
              <a:avLst/>
              <a:gdLst>
                <a:gd name="connsiteX0" fmla="*/ 493115 w 607780"/>
                <a:gd name="connsiteY0" fmla="*/ 279369 h 606863"/>
                <a:gd name="connsiteX1" fmla="*/ 554147 w 607780"/>
                <a:gd name="connsiteY1" fmla="*/ 279369 h 606863"/>
                <a:gd name="connsiteX2" fmla="*/ 573415 w 607780"/>
                <a:gd name="connsiteY2" fmla="*/ 298701 h 606863"/>
                <a:gd name="connsiteX3" fmla="*/ 573415 w 607780"/>
                <a:gd name="connsiteY3" fmla="*/ 445302 h 606863"/>
                <a:gd name="connsiteX4" fmla="*/ 554147 w 607780"/>
                <a:gd name="connsiteY4" fmla="*/ 464533 h 606863"/>
                <a:gd name="connsiteX5" fmla="*/ 493115 w 607780"/>
                <a:gd name="connsiteY5" fmla="*/ 464533 h 606863"/>
                <a:gd name="connsiteX6" fmla="*/ 473847 w 607780"/>
                <a:gd name="connsiteY6" fmla="*/ 445302 h 606863"/>
                <a:gd name="connsiteX7" fmla="*/ 473847 w 607780"/>
                <a:gd name="connsiteY7" fmla="*/ 298701 h 606863"/>
                <a:gd name="connsiteX8" fmla="*/ 493115 w 607780"/>
                <a:gd name="connsiteY8" fmla="*/ 279369 h 606863"/>
                <a:gd name="connsiteX9" fmla="*/ 163560 w 607780"/>
                <a:gd name="connsiteY9" fmla="*/ 183400 h 606863"/>
                <a:gd name="connsiteX10" fmla="*/ 224448 w 607780"/>
                <a:gd name="connsiteY10" fmla="*/ 183400 h 606863"/>
                <a:gd name="connsiteX11" fmla="*/ 243803 w 607780"/>
                <a:gd name="connsiteY11" fmla="*/ 202632 h 606863"/>
                <a:gd name="connsiteX12" fmla="*/ 243803 w 607780"/>
                <a:gd name="connsiteY12" fmla="*/ 445301 h 606863"/>
                <a:gd name="connsiteX13" fmla="*/ 224448 w 607780"/>
                <a:gd name="connsiteY13" fmla="*/ 464533 h 606863"/>
                <a:gd name="connsiteX14" fmla="*/ 163560 w 607780"/>
                <a:gd name="connsiteY14" fmla="*/ 464533 h 606863"/>
                <a:gd name="connsiteX15" fmla="*/ 144306 w 607780"/>
                <a:gd name="connsiteY15" fmla="*/ 445301 h 606863"/>
                <a:gd name="connsiteX16" fmla="*/ 144306 w 607780"/>
                <a:gd name="connsiteY16" fmla="*/ 202632 h 606863"/>
                <a:gd name="connsiteX17" fmla="*/ 163560 w 607780"/>
                <a:gd name="connsiteY17" fmla="*/ 183400 h 606863"/>
                <a:gd name="connsiteX18" fmla="*/ 328369 w 607780"/>
                <a:gd name="connsiteY18" fmla="*/ 34365 h 606863"/>
                <a:gd name="connsiteX19" fmla="*/ 389281 w 607780"/>
                <a:gd name="connsiteY19" fmla="*/ 34365 h 606863"/>
                <a:gd name="connsiteX20" fmla="*/ 408644 w 607780"/>
                <a:gd name="connsiteY20" fmla="*/ 53593 h 606863"/>
                <a:gd name="connsiteX21" fmla="*/ 408644 w 607780"/>
                <a:gd name="connsiteY21" fmla="*/ 445304 h 606863"/>
                <a:gd name="connsiteX22" fmla="*/ 389281 w 607780"/>
                <a:gd name="connsiteY22" fmla="*/ 464532 h 606863"/>
                <a:gd name="connsiteX23" fmla="*/ 328369 w 607780"/>
                <a:gd name="connsiteY23" fmla="*/ 464532 h 606863"/>
                <a:gd name="connsiteX24" fmla="*/ 309006 w 607780"/>
                <a:gd name="connsiteY24" fmla="*/ 445304 h 606863"/>
                <a:gd name="connsiteX25" fmla="*/ 309006 w 607780"/>
                <a:gd name="connsiteY25" fmla="*/ 53593 h 606863"/>
                <a:gd name="connsiteX26" fmla="*/ 328369 w 607780"/>
                <a:gd name="connsiteY26" fmla="*/ 34365 h 606863"/>
                <a:gd name="connsiteX27" fmla="*/ 41238 w 607780"/>
                <a:gd name="connsiteY27" fmla="*/ 0 h 606863"/>
                <a:gd name="connsiteX28" fmla="*/ 82375 w 607780"/>
                <a:gd name="connsiteY28" fmla="*/ 41176 h 606863"/>
                <a:gd name="connsiteX29" fmla="*/ 82375 w 607780"/>
                <a:gd name="connsiteY29" fmla="*/ 491088 h 606863"/>
                <a:gd name="connsiteX30" fmla="*/ 115849 w 607780"/>
                <a:gd name="connsiteY30" fmla="*/ 524512 h 606863"/>
                <a:gd name="connsiteX31" fmla="*/ 566542 w 607780"/>
                <a:gd name="connsiteY31" fmla="*/ 524512 h 606863"/>
                <a:gd name="connsiteX32" fmla="*/ 607780 w 607780"/>
                <a:gd name="connsiteY32" fmla="*/ 565687 h 606863"/>
                <a:gd name="connsiteX33" fmla="*/ 566542 w 607780"/>
                <a:gd name="connsiteY33" fmla="*/ 606863 h 606863"/>
                <a:gd name="connsiteX34" fmla="*/ 115849 w 607780"/>
                <a:gd name="connsiteY34" fmla="*/ 606863 h 606863"/>
                <a:gd name="connsiteX35" fmla="*/ 0 w 607780"/>
                <a:gd name="connsiteY35" fmla="*/ 491088 h 606863"/>
                <a:gd name="connsiteX36" fmla="*/ 0 w 607780"/>
                <a:gd name="connsiteY36" fmla="*/ 41176 h 606863"/>
                <a:gd name="connsiteX37" fmla="*/ 41238 w 607780"/>
                <a:gd name="connsiteY37" fmla="*/ 0 h 60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7780" h="606863">
                  <a:moveTo>
                    <a:pt x="493115" y="279369"/>
                  </a:moveTo>
                  <a:lnTo>
                    <a:pt x="554147" y="279369"/>
                  </a:lnTo>
                  <a:cubicBezTo>
                    <a:pt x="564740" y="279369"/>
                    <a:pt x="573415" y="288028"/>
                    <a:pt x="573415" y="298701"/>
                  </a:cubicBezTo>
                  <a:lnTo>
                    <a:pt x="573415" y="445302"/>
                  </a:lnTo>
                  <a:cubicBezTo>
                    <a:pt x="573415" y="455975"/>
                    <a:pt x="564740" y="464533"/>
                    <a:pt x="554147" y="464533"/>
                  </a:cubicBezTo>
                  <a:lnTo>
                    <a:pt x="493115" y="464533"/>
                  </a:lnTo>
                  <a:cubicBezTo>
                    <a:pt x="482523" y="464533"/>
                    <a:pt x="473847" y="455975"/>
                    <a:pt x="473847" y="445302"/>
                  </a:cubicBezTo>
                  <a:lnTo>
                    <a:pt x="473847" y="298701"/>
                  </a:lnTo>
                  <a:cubicBezTo>
                    <a:pt x="473847" y="288028"/>
                    <a:pt x="482523" y="279369"/>
                    <a:pt x="493115" y="279369"/>
                  </a:cubicBezTo>
                  <a:close/>
                  <a:moveTo>
                    <a:pt x="163560" y="183400"/>
                  </a:moveTo>
                  <a:lnTo>
                    <a:pt x="224448" y="183400"/>
                  </a:lnTo>
                  <a:cubicBezTo>
                    <a:pt x="235133" y="183400"/>
                    <a:pt x="243803" y="192059"/>
                    <a:pt x="243803" y="202632"/>
                  </a:cubicBezTo>
                  <a:lnTo>
                    <a:pt x="243803" y="445301"/>
                  </a:lnTo>
                  <a:cubicBezTo>
                    <a:pt x="243803" y="455974"/>
                    <a:pt x="235133" y="464533"/>
                    <a:pt x="224448" y="464533"/>
                  </a:cubicBezTo>
                  <a:lnTo>
                    <a:pt x="163560" y="464533"/>
                  </a:lnTo>
                  <a:cubicBezTo>
                    <a:pt x="152874" y="464533"/>
                    <a:pt x="144306" y="455974"/>
                    <a:pt x="144306" y="445301"/>
                  </a:cubicBezTo>
                  <a:lnTo>
                    <a:pt x="144306" y="202632"/>
                  </a:lnTo>
                  <a:cubicBezTo>
                    <a:pt x="144306" y="192059"/>
                    <a:pt x="152874" y="183400"/>
                    <a:pt x="163560" y="183400"/>
                  </a:cubicBezTo>
                  <a:close/>
                  <a:moveTo>
                    <a:pt x="328369" y="34365"/>
                  </a:moveTo>
                  <a:lnTo>
                    <a:pt x="389281" y="34365"/>
                  </a:lnTo>
                  <a:cubicBezTo>
                    <a:pt x="399971" y="34365"/>
                    <a:pt x="408644" y="42922"/>
                    <a:pt x="408644" y="53593"/>
                  </a:cubicBezTo>
                  <a:lnTo>
                    <a:pt x="408644" y="445304"/>
                  </a:lnTo>
                  <a:cubicBezTo>
                    <a:pt x="408644" y="455975"/>
                    <a:pt x="399971" y="464532"/>
                    <a:pt x="389281" y="464532"/>
                  </a:cubicBezTo>
                  <a:lnTo>
                    <a:pt x="328369" y="464532"/>
                  </a:lnTo>
                  <a:cubicBezTo>
                    <a:pt x="317679" y="464532"/>
                    <a:pt x="309006" y="455975"/>
                    <a:pt x="309006" y="445304"/>
                  </a:cubicBezTo>
                  <a:lnTo>
                    <a:pt x="309006" y="53593"/>
                  </a:lnTo>
                  <a:cubicBezTo>
                    <a:pt x="309006" y="42922"/>
                    <a:pt x="317679" y="34365"/>
                    <a:pt x="328369" y="34365"/>
                  </a:cubicBezTo>
                  <a:close/>
                  <a:moveTo>
                    <a:pt x="41238" y="0"/>
                  </a:moveTo>
                  <a:cubicBezTo>
                    <a:pt x="63924" y="0"/>
                    <a:pt x="82375" y="18423"/>
                    <a:pt x="82375" y="41176"/>
                  </a:cubicBezTo>
                  <a:lnTo>
                    <a:pt x="82375" y="491088"/>
                  </a:lnTo>
                  <a:cubicBezTo>
                    <a:pt x="82375" y="509511"/>
                    <a:pt x="97398" y="524512"/>
                    <a:pt x="115849" y="524512"/>
                  </a:cubicBezTo>
                  <a:lnTo>
                    <a:pt x="566542" y="524512"/>
                  </a:lnTo>
                  <a:cubicBezTo>
                    <a:pt x="589329" y="524512"/>
                    <a:pt x="607780" y="542935"/>
                    <a:pt x="607780" y="565687"/>
                  </a:cubicBezTo>
                  <a:cubicBezTo>
                    <a:pt x="607780" y="588440"/>
                    <a:pt x="589329" y="606863"/>
                    <a:pt x="566542" y="606863"/>
                  </a:cubicBezTo>
                  <a:lnTo>
                    <a:pt x="115849" y="606863"/>
                  </a:lnTo>
                  <a:cubicBezTo>
                    <a:pt x="52026" y="606863"/>
                    <a:pt x="0" y="554915"/>
                    <a:pt x="0" y="491088"/>
                  </a:cubicBezTo>
                  <a:lnTo>
                    <a:pt x="0" y="41176"/>
                  </a:lnTo>
                  <a:cubicBezTo>
                    <a:pt x="0" y="18423"/>
                    <a:pt x="18451" y="0"/>
                    <a:pt x="4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230505" y="2801242"/>
            <a:ext cx="1917700" cy="2380672"/>
            <a:chOff x="5156233" y="2844031"/>
            <a:chExt cx="1917700" cy="2380672"/>
          </a:xfrm>
        </p:grpSpPr>
        <p:sp>
          <p:nvSpPr>
            <p:cNvPr id="39" name="文本框 38"/>
            <p:cNvSpPr txBox="1"/>
            <p:nvPr/>
          </p:nvSpPr>
          <p:spPr>
            <a:xfrm>
              <a:off x="5219025" y="3723859"/>
              <a:ext cx="1792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50000"/>
                    </a:schemeClr>
                  </a:solidFill>
                  <a:latin typeface="Bahnschrift SemiLight SemiConde" panose="020B0502040204020203" pitchFamily="34" charset="0"/>
                </a:rPr>
                <a:t>PART 02</a:t>
              </a:r>
              <a:endParaRPr lang="zh-CN" altLang="en-US" sz="2400" b="1" dirty="0">
                <a:solidFill>
                  <a:schemeClr val="accent2">
                    <a:lumMod val="50000"/>
                  </a:schemeClr>
                </a:solidFill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906281" y="4195744"/>
              <a:ext cx="41759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5156233" y="4271568"/>
              <a:ext cx="191770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800" b="1" spc="600" dirty="0">
                  <a:solidFill>
                    <a:schemeClr val="accent1">
                      <a:lumMod val="75000"/>
                    </a:schemeClr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学会如何</a:t>
              </a:r>
            </a:p>
            <a:p>
              <a:pPr algn="ctr"/>
              <a:r>
                <a:rPr lang="zh-CN" sz="2800" b="1" spc="600" dirty="0">
                  <a:solidFill>
                    <a:schemeClr val="accent1">
                      <a:lumMod val="75000"/>
                    </a:schemeClr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自我评估</a:t>
              </a:r>
            </a:p>
          </p:txBody>
        </p:sp>
        <p:sp>
          <p:nvSpPr>
            <p:cNvPr id="58" name="bar-stat_81909"/>
            <p:cNvSpPr/>
            <p:nvPr/>
          </p:nvSpPr>
          <p:spPr>
            <a:xfrm>
              <a:off x="5931122" y="2844031"/>
              <a:ext cx="367917" cy="367072"/>
            </a:xfrm>
            <a:custGeom>
              <a:avLst/>
              <a:gdLst>
                <a:gd name="connsiteX0" fmla="*/ 463421 w 609692"/>
                <a:gd name="connsiteY0" fmla="*/ 217053 h 608292"/>
                <a:gd name="connsiteX1" fmla="*/ 481522 w 609692"/>
                <a:gd name="connsiteY1" fmla="*/ 224991 h 608292"/>
                <a:gd name="connsiteX2" fmla="*/ 481522 w 609692"/>
                <a:gd name="connsiteY2" fmla="*/ 383097 h 608292"/>
                <a:gd name="connsiteX3" fmla="*/ 445249 w 609692"/>
                <a:gd name="connsiteY3" fmla="*/ 384311 h 608292"/>
                <a:gd name="connsiteX4" fmla="*/ 444034 w 609692"/>
                <a:gd name="connsiteY4" fmla="*/ 348076 h 608292"/>
                <a:gd name="connsiteX5" fmla="*/ 444034 w 609692"/>
                <a:gd name="connsiteY5" fmla="*/ 259918 h 608292"/>
                <a:gd name="connsiteX6" fmla="*/ 445249 w 609692"/>
                <a:gd name="connsiteY6" fmla="*/ 223684 h 608292"/>
                <a:gd name="connsiteX7" fmla="*/ 463421 w 609692"/>
                <a:gd name="connsiteY7" fmla="*/ 217053 h 608292"/>
                <a:gd name="connsiteX8" fmla="*/ 50596 w 609692"/>
                <a:gd name="connsiteY8" fmla="*/ 205561 h 608292"/>
                <a:gd name="connsiteX9" fmla="*/ 50596 w 609692"/>
                <a:gd name="connsiteY9" fmla="*/ 402517 h 608292"/>
                <a:gd name="connsiteX10" fmla="*/ 107739 w 609692"/>
                <a:gd name="connsiteY10" fmla="*/ 402517 h 608292"/>
                <a:gd name="connsiteX11" fmla="*/ 107739 w 609692"/>
                <a:gd name="connsiteY11" fmla="*/ 205561 h 608292"/>
                <a:gd name="connsiteX12" fmla="*/ 528237 w 609692"/>
                <a:gd name="connsiteY12" fmla="*/ 136667 h 608292"/>
                <a:gd name="connsiteX13" fmla="*/ 546417 w 609692"/>
                <a:gd name="connsiteY13" fmla="*/ 144523 h 608292"/>
                <a:gd name="connsiteX14" fmla="*/ 546417 w 609692"/>
                <a:gd name="connsiteY14" fmla="*/ 463426 h 608292"/>
                <a:gd name="connsiteX15" fmla="*/ 510126 w 609692"/>
                <a:gd name="connsiteY15" fmla="*/ 464640 h 608292"/>
                <a:gd name="connsiteX16" fmla="*/ 508817 w 609692"/>
                <a:gd name="connsiteY16" fmla="*/ 428407 h 608292"/>
                <a:gd name="connsiteX17" fmla="*/ 508817 w 609692"/>
                <a:gd name="connsiteY17" fmla="*/ 179542 h 608292"/>
                <a:gd name="connsiteX18" fmla="*/ 510126 w 609692"/>
                <a:gd name="connsiteY18" fmla="*/ 143309 h 608292"/>
                <a:gd name="connsiteX19" fmla="*/ 528237 w 609692"/>
                <a:gd name="connsiteY19" fmla="*/ 136667 h 608292"/>
                <a:gd name="connsiteX20" fmla="*/ 327053 w 609692"/>
                <a:gd name="connsiteY20" fmla="*/ 73136 h 608292"/>
                <a:gd name="connsiteX21" fmla="*/ 159645 w 609692"/>
                <a:gd name="connsiteY21" fmla="*/ 188937 h 608292"/>
                <a:gd name="connsiteX22" fmla="*/ 159645 w 609692"/>
                <a:gd name="connsiteY22" fmla="*/ 418860 h 608292"/>
                <a:gd name="connsiteX23" fmla="*/ 327053 w 609692"/>
                <a:gd name="connsiteY23" fmla="*/ 534662 h 608292"/>
                <a:gd name="connsiteX24" fmla="*/ 353084 w 609692"/>
                <a:gd name="connsiteY24" fmla="*/ 27 h 608292"/>
                <a:gd name="connsiteX25" fmla="*/ 377743 w 609692"/>
                <a:gd name="connsiteY25" fmla="*/ 25321 h 608292"/>
                <a:gd name="connsiteX26" fmla="*/ 377743 w 609692"/>
                <a:gd name="connsiteY26" fmla="*/ 583785 h 608292"/>
                <a:gd name="connsiteX27" fmla="*/ 337435 w 609692"/>
                <a:gd name="connsiteY27" fmla="*/ 603210 h 608292"/>
                <a:gd name="connsiteX28" fmla="*/ 119991 w 609692"/>
                <a:gd name="connsiteY28" fmla="*/ 452947 h 608292"/>
                <a:gd name="connsiteX29" fmla="*/ 25906 w 609692"/>
                <a:gd name="connsiteY29" fmla="*/ 452947 h 608292"/>
                <a:gd name="connsiteX30" fmla="*/ 0 w 609692"/>
                <a:gd name="connsiteY30" fmla="*/ 427079 h 608292"/>
                <a:gd name="connsiteX31" fmla="*/ 0 w 609692"/>
                <a:gd name="connsiteY31" fmla="*/ 179505 h 608292"/>
                <a:gd name="connsiteX32" fmla="*/ 25906 w 609692"/>
                <a:gd name="connsiteY32" fmla="*/ 153637 h 608292"/>
                <a:gd name="connsiteX33" fmla="*/ 121862 w 609692"/>
                <a:gd name="connsiteY33" fmla="*/ 153637 h 608292"/>
                <a:gd name="connsiteX34" fmla="*/ 337528 w 609692"/>
                <a:gd name="connsiteY34" fmla="*/ 4588 h 608292"/>
                <a:gd name="connsiteX35" fmla="*/ 353084 w 609692"/>
                <a:gd name="connsiteY35" fmla="*/ 27 h 60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92" h="608292">
                  <a:moveTo>
                    <a:pt x="463421" y="217053"/>
                  </a:moveTo>
                  <a:cubicBezTo>
                    <a:pt x="469907" y="217217"/>
                    <a:pt x="476381" y="219808"/>
                    <a:pt x="481522" y="224991"/>
                  </a:cubicBezTo>
                  <a:cubicBezTo>
                    <a:pt x="523031" y="269070"/>
                    <a:pt x="523031" y="339018"/>
                    <a:pt x="481522" y="383097"/>
                  </a:cubicBezTo>
                  <a:cubicBezTo>
                    <a:pt x="476474" y="388233"/>
                    <a:pt x="462357" y="396825"/>
                    <a:pt x="445249" y="384311"/>
                  </a:cubicBezTo>
                  <a:cubicBezTo>
                    <a:pt x="434965" y="374038"/>
                    <a:pt x="434965" y="358443"/>
                    <a:pt x="444034" y="348076"/>
                  </a:cubicBezTo>
                  <a:cubicBezTo>
                    <a:pt x="467312" y="323422"/>
                    <a:pt x="467312" y="284573"/>
                    <a:pt x="444034" y="259918"/>
                  </a:cubicBezTo>
                  <a:cubicBezTo>
                    <a:pt x="434965" y="249646"/>
                    <a:pt x="434965" y="234050"/>
                    <a:pt x="445249" y="223684"/>
                  </a:cubicBezTo>
                  <a:cubicBezTo>
                    <a:pt x="450438" y="219155"/>
                    <a:pt x="456935" y="216890"/>
                    <a:pt x="463421" y="217053"/>
                  </a:cubicBezTo>
                  <a:close/>
                  <a:moveTo>
                    <a:pt x="50596" y="205561"/>
                  </a:moveTo>
                  <a:lnTo>
                    <a:pt x="50596" y="402517"/>
                  </a:lnTo>
                  <a:lnTo>
                    <a:pt x="107739" y="402517"/>
                  </a:lnTo>
                  <a:lnTo>
                    <a:pt x="107739" y="205561"/>
                  </a:lnTo>
                  <a:close/>
                  <a:moveTo>
                    <a:pt x="528237" y="136667"/>
                  </a:moveTo>
                  <a:cubicBezTo>
                    <a:pt x="534726" y="136819"/>
                    <a:pt x="541226" y="139387"/>
                    <a:pt x="546417" y="144523"/>
                  </a:cubicBezTo>
                  <a:cubicBezTo>
                    <a:pt x="630784" y="232677"/>
                    <a:pt x="630784" y="375272"/>
                    <a:pt x="546417" y="463426"/>
                  </a:cubicBezTo>
                  <a:cubicBezTo>
                    <a:pt x="541273" y="468562"/>
                    <a:pt x="527430" y="477340"/>
                    <a:pt x="510126" y="464640"/>
                  </a:cubicBezTo>
                  <a:cubicBezTo>
                    <a:pt x="499744" y="454368"/>
                    <a:pt x="499744" y="438773"/>
                    <a:pt x="508817" y="428407"/>
                  </a:cubicBezTo>
                  <a:cubicBezTo>
                    <a:pt x="575038" y="359677"/>
                    <a:pt x="575038" y="248272"/>
                    <a:pt x="508817" y="179542"/>
                  </a:cubicBezTo>
                  <a:cubicBezTo>
                    <a:pt x="499744" y="169176"/>
                    <a:pt x="499744" y="153675"/>
                    <a:pt x="510126" y="143309"/>
                  </a:cubicBezTo>
                  <a:cubicBezTo>
                    <a:pt x="515271" y="138780"/>
                    <a:pt x="521748" y="136516"/>
                    <a:pt x="528237" y="136667"/>
                  </a:cubicBezTo>
                  <a:close/>
                  <a:moveTo>
                    <a:pt x="327053" y="73136"/>
                  </a:moveTo>
                  <a:lnTo>
                    <a:pt x="159645" y="188937"/>
                  </a:lnTo>
                  <a:lnTo>
                    <a:pt x="159645" y="418860"/>
                  </a:lnTo>
                  <a:lnTo>
                    <a:pt x="327053" y="534662"/>
                  </a:lnTo>
                  <a:close/>
                  <a:moveTo>
                    <a:pt x="353084" y="27"/>
                  </a:moveTo>
                  <a:cubicBezTo>
                    <a:pt x="367696" y="736"/>
                    <a:pt x="378585" y="15235"/>
                    <a:pt x="377743" y="25321"/>
                  </a:cubicBezTo>
                  <a:lnTo>
                    <a:pt x="377743" y="583785"/>
                  </a:lnTo>
                  <a:cubicBezTo>
                    <a:pt x="378679" y="602089"/>
                    <a:pt x="353053" y="616284"/>
                    <a:pt x="337435" y="603210"/>
                  </a:cubicBezTo>
                  <a:lnTo>
                    <a:pt x="119991" y="452947"/>
                  </a:lnTo>
                  <a:lnTo>
                    <a:pt x="25906" y="452947"/>
                  </a:lnTo>
                  <a:cubicBezTo>
                    <a:pt x="11690" y="452947"/>
                    <a:pt x="0" y="441274"/>
                    <a:pt x="0" y="427079"/>
                  </a:cubicBezTo>
                  <a:lnTo>
                    <a:pt x="0" y="179505"/>
                  </a:lnTo>
                  <a:cubicBezTo>
                    <a:pt x="0" y="165310"/>
                    <a:pt x="11690" y="153637"/>
                    <a:pt x="25906" y="153637"/>
                  </a:cubicBezTo>
                  <a:lnTo>
                    <a:pt x="121862" y="153637"/>
                  </a:lnTo>
                  <a:lnTo>
                    <a:pt x="337528" y="4588"/>
                  </a:lnTo>
                  <a:cubicBezTo>
                    <a:pt x="342929" y="1086"/>
                    <a:pt x="348213" y="-210"/>
                    <a:pt x="353084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001854" y="2966060"/>
            <a:ext cx="1917700" cy="1500844"/>
            <a:chOff x="7856597" y="3723859"/>
            <a:chExt cx="1917700" cy="1500844"/>
          </a:xfrm>
        </p:grpSpPr>
        <p:sp>
          <p:nvSpPr>
            <p:cNvPr id="48" name="文本框 47"/>
            <p:cNvSpPr txBox="1"/>
            <p:nvPr/>
          </p:nvSpPr>
          <p:spPr>
            <a:xfrm>
              <a:off x="7919389" y="3723859"/>
              <a:ext cx="17921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50000"/>
                    </a:schemeClr>
                  </a:solidFill>
                  <a:latin typeface="Bahnschrift SemiLight SemiConde" panose="020B0502040204020203" pitchFamily="34" charset="0"/>
                </a:rPr>
                <a:t>PART 05</a:t>
              </a:r>
              <a:endParaRPr lang="zh-CN" altLang="en-US" sz="2400" b="1" dirty="0">
                <a:solidFill>
                  <a:schemeClr val="accent2">
                    <a:lumMod val="50000"/>
                  </a:schemeClr>
                </a:solidFill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8606645" y="4195744"/>
              <a:ext cx="41759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7856597" y="4271568"/>
              <a:ext cx="191770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积极寻找</a:t>
              </a:r>
            </a:p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社会支持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779628" y="2086008"/>
            <a:ext cx="6634014" cy="158044"/>
            <a:chOff x="2700297" y="2155186"/>
            <a:chExt cx="6634014" cy="158044"/>
          </a:xfrm>
        </p:grpSpPr>
        <p:grpSp>
          <p:nvGrpSpPr>
            <p:cNvPr id="72" name="组合 71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69" name="椭圆 68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60389" y="1111817"/>
            <a:ext cx="9724768" cy="4634367"/>
          </a:xfrm>
          <a:prstGeom prst="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237576" y="2833345"/>
            <a:ext cx="1917700" cy="1500844"/>
            <a:chOff x="7856599" y="3723859"/>
            <a:chExt cx="1917700" cy="1500844"/>
          </a:xfrm>
        </p:grpSpPr>
        <p:sp>
          <p:nvSpPr>
            <p:cNvPr id="5" name="文本框 4"/>
            <p:cNvSpPr txBox="1"/>
            <p:nvPr/>
          </p:nvSpPr>
          <p:spPr>
            <a:xfrm>
              <a:off x="7919389" y="3723859"/>
              <a:ext cx="1792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50000"/>
                    </a:schemeClr>
                  </a:solidFill>
                  <a:latin typeface="Bahnschrift SemiLight SemiConde" panose="020B0502040204020203" pitchFamily="34" charset="0"/>
                </a:rPr>
                <a:t>PART 03</a:t>
              </a:r>
              <a:endParaRPr lang="zh-CN" altLang="en-US" sz="2400" b="1" dirty="0">
                <a:solidFill>
                  <a:schemeClr val="accent2">
                    <a:lumMod val="50000"/>
                  </a:schemeClr>
                </a:solidFill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8606645" y="4195744"/>
              <a:ext cx="41759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7856599" y="4271568"/>
              <a:ext cx="191770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评估心理</a:t>
              </a:r>
            </a:p>
            <a:p>
              <a:pPr algn="ctr"/>
              <a:r>
                <a:rPr lang="zh-CN" sz="28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问题程度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82745" y="2801242"/>
            <a:ext cx="1917700" cy="2380672"/>
            <a:chOff x="5156233" y="2844031"/>
            <a:chExt cx="1917700" cy="2380672"/>
          </a:xfrm>
        </p:grpSpPr>
        <p:sp>
          <p:nvSpPr>
            <p:cNvPr id="19" name="文本框 18"/>
            <p:cNvSpPr txBox="1"/>
            <p:nvPr/>
          </p:nvSpPr>
          <p:spPr>
            <a:xfrm>
              <a:off x="5219025" y="3723859"/>
              <a:ext cx="17921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>
                      <a:lumMod val="50000"/>
                    </a:schemeClr>
                  </a:solidFill>
                  <a:latin typeface="Bahnschrift SemiLight SemiConde" panose="020B0502040204020203" pitchFamily="34" charset="0"/>
                </a:rPr>
                <a:t>PART 04</a:t>
              </a:r>
              <a:endParaRPr lang="zh-CN" altLang="en-US" sz="2400" b="1" dirty="0">
                <a:solidFill>
                  <a:schemeClr val="accent2">
                    <a:lumMod val="50000"/>
                  </a:schemeClr>
                </a:solidFill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906281" y="4195744"/>
              <a:ext cx="41759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5156233" y="4271568"/>
              <a:ext cx="191770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800" b="1" spc="600" dirty="0">
                  <a:solidFill>
                    <a:schemeClr val="accent1">
                      <a:lumMod val="75000"/>
                    </a:schemeClr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采取评估</a:t>
              </a:r>
            </a:p>
            <a:p>
              <a:pPr algn="ctr"/>
              <a:r>
                <a:rPr lang="zh-CN" sz="2800" b="1" spc="600" dirty="0">
                  <a:solidFill>
                    <a:schemeClr val="accent1">
                      <a:lumMod val="75000"/>
                    </a:schemeClr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正确措施</a:t>
              </a:r>
            </a:p>
          </p:txBody>
        </p:sp>
        <p:sp>
          <p:nvSpPr>
            <p:cNvPr id="27" name="bar-stat_81909"/>
            <p:cNvSpPr/>
            <p:nvPr/>
          </p:nvSpPr>
          <p:spPr>
            <a:xfrm>
              <a:off x="5931122" y="2844031"/>
              <a:ext cx="367917" cy="367072"/>
            </a:xfrm>
            <a:custGeom>
              <a:avLst/>
              <a:gdLst>
                <a:gd name="connsiteX0" fmla="*/ 463421 w 609692"/>
                <a:gd name="connsiteY0" fmla="*/ 217053 h 608292"/>
                <a:gd name="connsiteX1" fmla="*/ 481522 w 609692"/>
                <a:gd name="connsiteY1" fmla="*/ 224991 h 608292"/>
                <a:gd name="connsiteX2" fmla="*/ 481522 w 609692"/>
                <a:gd name="connsiteY2" fmla="*/ 383097 h 608292"/>
                <a:gd name="connsiteX3" fmla="*/ 445249 w 609692"/>
                <a:gd name="connsiteY3" fmla="*/ 384311 h 608292"/>
                <a:gd name="connsiteX4" fmla="*/ 444034 w 609692"/>
                <a:gd name="connsiteY4" fmla="*/ 348076 h 608292"/>
                <a:gd name="connsiteX5" fmla="*/ 444034 w 609692"/>
                <a:gd name="connsiteY5" fmla="*/ 259918 h 608292"/>
                <a:gd name="connsiteX6" fmla="*/ 445249 w 609692"/>
                <a:gd name="connsiteY6" fmla="*/ 223684 h 608292"/>
                <a:gd name="connsiteX7" fmla="*/ 463421 w 609692"/>
                <a:gd name="connsiteY7" fmla="*/ 217053 h 608292"/>
                <a:gd name="connsiteX8" fmla="*/ 50596 w 609692"/>
                <a:gd name="connsiteY8" fmla="*/ 205561 h 608292"/>
                <a:gd name="connsiteX9" fmla="*/ 50596 w 609692"/>
                <a:gd name="connsiteY9" fmla="*/ 402517 h 608292"/>
                <a:gd name="connsiteX10" fmla="*/ 107739 w 609692"/>
                <a:gd name="connsiteY10" fmla="*/ 402517 h 608292"/>
                <a:gd name="connsiteX11" fmla="*/ 107739 w 609692"/>
                <a:gd name="connsiteY11" fmla="*/ 205561 h 608292"/>
                <a:gd name="connsiteX12" fmla="*/ 528237 w 609692"/>
                <a:gd name="connsiteY12" fmla="*/ 136667 h 608292"/>
                <a:gd name="connsiteX13" fmla="*/ 546417 w 609692"/>
                <a:gd name="connsiteY13" fmla="*/ 144523 h 608292"/>
                <a:gd name="connsiteX14" fmla="*/ 546417 w 609692"/>
                <a:gd name="connsiteY14" fmla="*/ 463426 h 608292"/>
                <a:gd name="connsiteX15" fmla="*/ 510126 w 609692"/>
                <a:gd name="connsiteY15" fmla="*/ 464640 h 608292"/>
                <a:gd name="connsiteX16" fmla="*/ 508817 w 609692"/>
                <a:gd name="connsiteY16" fmla="*/ 428407 h 608292"/>
                <a:gd name="connsiteX17" fmla="*/ 508817 w 609692"/>
                <a:gd name="connsiteY17" fmla="*/ 179542 h 608292"/>
                <a:gd name="connsiteX18" fmla="*/ 510126 w 609692"/>
                <a:gd name="connsiteY18" fmla="*/ 143309 h 608292"/>
                <a:gd name="connsiteX19" fmla="*/ 528237 w 609692"/>
                <a:gd name="connsiteY19" fmla="*/ 136667 h 608292"/>
                <a:gd name="connsiteX20" fmla="*/ 327053 w 609692"/>
                <a:gd name="connsiteY20" fmla="*/ 73136 h 608292"/>
                <a:gd name="connsiteX21" fmla="*/ 159645 w 609692"/>
                <a:gd name="connsiteY21" fmla="*/ 188937 h 608292"/>
                <a:gd name="connsiteX22" fmla="*/ 159645 w 609692"/>
                <a:gd name="connsiteY22" fmla="*/ 418860 h 608292"/>
                <a:gd name="connsiteX23" fmla="*/ 327053 w 609692"/>
                <a:gd name="connsiteY23" fmla="*/ 534662 h 608292"/>
                <a:gd name="connsiteX24" fmla="*/ 353084 w 609692"/>
                <a:gd name="connsiteY24" fmla="*/ 27 h 608292"/>
                <a:gd name="connsiteX25" fmla="*/ 377743 w 609692"/>
                <a:gd name="connsiteY25" fmla="*/ 25321 h 608292"/>
                <a:gd name="connsiteX26" fmla="*/ 377743 w 609692"/>
                <a:gd name="connsiteY26" fmla="*/ 583785 h 608292"/>
                <a:gd name="connsiteX27" fmla="*/ 337435 w 609692"/>
                <a:gd name="connsiteY27" fmla="*/ 603210 h 608292"/>
                <a:gd name="connsiteX28" fmla="*/ 119991 w 609692"/>
                <a:gd name="connsiteY28" fmla="*/ 452947 h 608292"/>
                <a:gd name="connsiteX29" fmla="*/ 25906 w 609692"/>
                <a:gd name="connsiteY29" fmla="*/ 452947 h 608292"/>
                <a:gd name="connsiteX30" fmla="*/ 0 w 609692"/>
                <a:gd name="connsiteY30" fmla="*/ 427079 h 608292"/>
                <a:gd name="connsiteX31" fmla="*/ 0 w 609692"/>
                <a:gd name="connsiteY31" fmla="*/ 179505 h 608292"/>
                <a:gd name="connsiteX32" fmla="*/ 25906 w 609692"/>
                <a:gd name="connsiteY32" fmla="*/ 153637 h 608292"/>
                <a:gd name="connsiteX33" fmla="*/ 121862 w 609692"/>
                <a:gd name="connsiteY33" fmla="*/ 153637 h 608292"/>
                <a:gd name="connsiteX34" fmla="*/ 337528 w 609692"/>
                <a:gd name="connsiteY34" fmla="*/ 4588 h 608292"/>
                <a:gd name="connsiteX35" fmla="*/ 353084 w 609692"/>
                <a:gd name="connsiteY35" fmla="*/ 27 h 60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92" h="608292">
                  <a:moveTo>
                    <a:pt x="463421" y="217053"/>
                  </a:moveTo>
                  <a:cubicBezTo>
                    <a:pt x="469907" y="217217"/>
                    <a:pt x="476381" y="219808"/>
                    <a:pt x="481522" y="224991"/>
                  </a:cubicBezTo>
                  <a:cubicBezTo>
                    <a:pt x="523031" y="269070"/>
                    <a:pt x="523031" y="339018"/>
                    <a:pt x="481522" y="383097"/>
                  </a:cubicBezTo>
                  <a:cubicBezTo>
                    <a:pt x="476474" y="388233"/>
                    <a:pt x="462357" y="396825"/>
                    <a:pt x="445249" y="384311"/>
                  </a:cubicBezTo>
                  <a:cubicBezTo>
                    <a:pt x="434965" y="374038"/>
                    <a:pt x="434965" y="358443"/>
                    <a:pt x="444034" y="348076"/>
                  </a:cubicBezTo>
                  <a:cubicBezTo>
                    <a:pt x="467312" y="323422"/>
                    <a:pt x="467312" y="284573"/>
                    <a:pt x="444034" y="259918"/>
                  </a:cubicBezTo>
                  <a:cubicBezTo>
                    <a:pt x="434965" y="249646"/>
                    <a:pt x="434965" y="234050"/>
                    <a:pt x="445249" y="223684"/>
                  </a:cubicBezTo>
                  <a:cubicBezTo>
                    <a:pt x="450438" y="219155"/>
                    <a:pt x="456935" y="216890"/>
                    <a:pt x="463421" y="217053"/>
                  </a:cubicBezTo>
                  <a:close/>
                  <a:moveTo>
                    <a:pt x="50596" y="205561"/>
                  </a:moveTo>
                  <a:lnTo>
                    <a:pt x="50596" y="402517"/>
                  </a:lnTo>
                  <a:lnTo>
                    <a:pt x="107739" y="402517"/>
                  </a:lnTo>
                  <a:lnTo>
                    <a:pt x="107739" y="205561"/>
                  </a:lnTo>
                  <a:close/>
                  <a:moveTo>
                    <a:pt x="528237" y="136667"/>
                  </a:moveTo>
                  <a:cubicBezTo>
                    <a:pt x="534726" y="136819"/>
                    <a:pt x="541226" y="139387"/>
                    <a:pt x="546417" y="144523"/>
                  </a:cubicBezTo>
                  <a:cubicBezTo>
                    <a:pt x="630784" y="232677"/>
                    <a:pt x="630784" y="375272"/>
                    <a:pt x="546417" y="463426"/>
                  </a:cubicBezTo>
                  <a:cubicBezTo>
                    <a:pt x="541273" y="468562"/>
                    <a:pt x="527430" y="477340"/>
                    <a:pt x="510126" y="464640"/>
                  </a:cubicBezTo>
                  <a:cubicBezTo>
                    <a:pt x="499744" y="454368"/>
                    <a:pt x="499744" y="438773"/>
                    <a:pt x="508817" y="428407"/>
                  </a:cubicBezTo>
                  <a:cubicBezTo>
                    <a:pt x="575038" y="359677"/>
                    <a:pt x="575038" y="248272"/>
                    <a:pt x="508817" y="179542"/>
                  </a:cubicBezTo>
                  <a:cubicBezTo>
                    <a:pt x="499744" y="169176"/>
                    <a:pt x="499744" y="153675"/>
                    <a:pt x="510126" y="143309"/>
                  </a:cubicBezTo>
                  <a:cubicBezTo>
                    <a:pt x="515271" y="138780"/>
                    <a:pt x="521748" y="136516"/>
                    <a:pt x="528237" y="136667"/>
                  </a:cubicBezTo>
                  <a:close/>
                  <a:moveTo>
                    <a:pt x="327053" y="73136"/>
                  </a:moveTo>
                  <a:lnTo>
                    <a:pt x="159645" y="188937"/>
                  </a:lnTo>
                  <a:lnTo>
                    <a:pt x="159645" y="418860"/>
                  </a:lnTo>
                  <a:lnTo>
                    <a:pt x="327053" y="534662"/>
                  </a:lnTo>
                  <a:close/>
                  <a:moveTo>
                    <a:pt x="353084" y="27"/>
                  </a:moveTo>
                  <a:cubicBezTo>
                    <a:pt x="367696" y="736"/>
                    <a:pt x="378585" y="15235"/>
                    <a:pt x="377743" y="25321"/>
                  </a:cubicBezTo>
                  <a:lnTo>
                    <a:pt x="377743" y="583785"/>
                  </a:lnTo>
                  <a:cubicBezTo>
                    <a:pt x="378679" y="602089"/>
                    <a:pt x="353053" y="616284"/>
                    <a:pt x="337435" y="603210"/>
                  </a:cubicBezTo>
                  <a:lnTo>
                    <a:pt x="119991" y="452947"/>
                  </a:lnTo>
                  <a:lnTo>
                    <a:pt x="25906" y="452947"/>
                  </a:lnTo>
                  <a:cubicBezTo>
                    <a:pt x="11690" y="452947"/>
                    <a:pt x="0" y="441274"/>
                    <a:pt x="0" y="427079"/>
                  </a:cubicBezTo>
                  <a:lnTo>
                    <a:pt x="0" y="179505"/>
                  </a:lnTo>
                  <a:cubicBezTo>
                    <a:pt x="0" y="165310"/>
                    <a:pt x="11690" y="153637"/>
                    <a:pt x="25906" y="153637"/>
                  </a:cubicBezTo>
                  <a:lnTo>
                    <a:pt x="121862" y="153637"/>
                  </a:lnTo>
                  <a:lnTo>
                    <a:pt x="337528" y="4588"/>
                  </a:lnTo>
                  <a:cubicBezTo>
                    <a:pt x="342929" y="1086"/>
                    <a:pt x="348213" y="-210"/>
                    <a:pt x="353084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10" name="矩形 9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折角 11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03143" y="3298348"/>
            <a:ext cx="6985714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心理问题不可怕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00015" y="1255395"/>
            <a:ext cx="20574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600" dirty="0">
                <a:solidFill>
                  <a:srgbClr val="125730"/>
                </a:solidFill>
                <a:latin typeface="Bahnschrift SemiLight SemiConde" panose="020B0502040204020203" pitchFamily="34" charset="0"/>
              </a:rPr>
              <a:t>01</a:t>
            </a:r>
            <a:endParaRPr lang="zh-CN" altLang="en-US" sz="11500" b="1" spc="600" dirty="0">
              <a:solidFill>
                <a:srgbClr val="12573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8416" y="4465274"/>
            <a:ext cx="52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68408" y="3088478"/>
            <a:ext cx="4855184" cy="115666"/>
            <a:chOff x="2700297" y="2155186"/>
            <a:chExt cx="6634014" cy="158044"/>
          </a:xfrm>
        </p:grpSpPr>
        <p:grpSp>
          <p:nvGrpSpPr>
            <p:cNvPr id="8" name="组合 7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15" name="椭圆 14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3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9796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心理的“正常”和“异常”之间并没有明确的和绝对的界限，一般认为，人的心理及行为是一个由“正常”逐渐向“异常”、由量变到质变，并且相互依存和转化的连续谱。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178810" y="591185"/>
            <a:ext cx="5888355" cy="460375"/>
            <a:chOff x="3880907" y="591208"/>
            <a:chExt cx="4430186" cy="460375"/>
          </a:xfrm>
        </p:grpSpPr>
        <p:sp>
          <p:nvSpPr>
            <p:cNvPr id="10" name="矩形 9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心理问题不可怕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36473" y="780655"/>
              <a:ext cx="508000" cy="82770"/>
              <a:chOff x="6349760" y="-339570"/>
              <a:chExt cx="508000" cy="8277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106144" y="780655"/>
              <a:ext cx="508000" cy="82770"/>
              <a:chOff x="6349760" y="-339570"/>
              <a:chExt cx="508000" cy="827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: 对角圆角 2"/>
          <p:cNvSpPr/>
          <p:nvPr/>
        </p:nvSpPr>
        <p:spPr>
          <a:xfrm>
            <a:off x="779145" y="1202055"/>
            <a:ext cx="6339205" cy="59817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问题本身不是问题，如何看待问题才是问题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725" y="2085340"/>
            <a:ext cx="9518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心理的“正常”和“异常”之间并没有明确的和绝对的界限。</a:t>
            </a:r>
          </a:p>
          <a:p>
            <a:endParaRPr lang="zh-CN" altLang="en-US"/>
          </a:p>
          <a:p>
            <a:r>
              <a:rPr lang="zh-CN" altLang="en-US"/>
              <a:t>一般认为，人的心理及行为是一个由“正常”逐渐向“异常”、由量变到质变，并且相互依存和转化的连续谱。</a:t>
            </a:r>
          </a:p>
        </p:txBody>
      </p:sp>
      <p:cxnSp>
        <p:nvCxnSpPr>
          <p:cNvPr id="6" name="直接箭头连接符 5"/>
          <p:cNvCxnSpPr/>
          <p:nvPr>
            <p:custDataLst>
              <p:tags r:id="rId1"/>
            </p:custDataLst>
          </p:nvPr>
        </p:nvCxnSpPr>
        <p:spPr>
          <a:xfrm>
            <a:off x="857956" y="3883378"/>
            <a:ext cx="10588977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2155477" y="3726696"/>
            <a:ext cx="338667" cy="3386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3"/>
            </p:custDataLst>
          </p:nvPr>
        </p:nvSpPr>
        <p:spPr>
          <a:xfrm>
            <a:off x="7692677" y="3490476"/>
            <a:ext cx="338667" cy="3386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6877050" y="4065270"/>
            <a:ext cx="241300" cy="2686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4615180" y="3538220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9787542" y="3726696"/>
            <a:ext cx="338667" cy="3386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879600" y="4065270"/>
            <a:ext cx="890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>
                <a:solidFill>
                  <a:srgbClr val="516F5F"/>
                </a:solidFill>
              </a:rPr>
              <a:t>正常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525000" y="4065270"/>
            <a:ext cx="83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516F5F"/>
                </a:solidFill>
              </a:rPr>
              <a:t>异常</a:t>
            </a:r>
          </a:p>
        </p:txBody>
      </p:sp>
      <p:cxnSp>
        <p:nvCxnSpPr>
          <p:cNvPr id="26" name="直接箭头连接符 25"/>
          <p:cNvCxnSpPr/>
          <p:nvPr>
            <p:custDataLst>
              <p:tags r:id="rId7"/>
            </p:custDataLst>
          </p:nvPr>
        </p:nvCxnSpPr>
        <p:spPr>
          <a:xfrm flipH="1">
            <a:off x="779216" y="3946878"/>
            <a:ext cx="10588977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>
            <p:custDataLst>
              <p:tags r:id="rId8"/>
            </p:custDataLst>
          </p:nvPr>
        </p:nvSpPr>
        <p:spPr>
          <a:xfrm>
            <a:off x="3836670" y="4221480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>
            <a:off x="5718810" y="3829050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494280" y="5101590"/>
            <a:ext cx="7030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16F5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人的心理问题是普遍存在的，只是程度不同而已。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9796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心理健康是健康的重要组成部分，心理健康会直接影响到生理健康，身心是互相影响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178810" y="591185"/>
            <a:ext cx="5888355" cy="460375"/>
            <a:chOff x="3880907" y="591208"/>
            <a:chExt cx="4430186" cy="460375"/>
          </a:xfrm>
        </p:grpSpPr>
        <p:sp>
          <p:nvSpPr>
            <p:cNvPr id="10" name="矩形 9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心理问题不可怕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36473" y="780655"/>
              <a:ext cx="508000" cy="82770"/>
              <a:chOff x="6349760" y="-339570"/>
              <a:chExt cx="508000" cy="8277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106144" y="780655"/>
              <a:ext cx="508000" cy="82770"/>
              <a:chOff x="6349760" y="-339570"/>
              <a:chExt cx="508000" cy="827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: 对角圆角 2"/>
          <p:cNvSpPr/>
          <p:nvPr/>
        </p:nvSpPr>
        <p:spPr>
          <a:xfrm>
            <a:off x="779145" y="1202055"/>
            <a:ext cx="6339205" cy="59817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消除误区，正确看待心理问题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79145" y="1966595"/>
            <a:ext cx="10682605" cy="645160"/>
            <a:chOff x="1227" y="3097"/>
            <a:chExt cx="16823" cy="1016"/>
          </a:xfrm>
        </p:grpSpPr>
        <p:sp>
          <p:nvSpPr>
            <p:cNvPr id="4" name="文本框 3"/>
            <p:cNvSpPr txBox="1"/>
            <p:nvPr/>
          </p:nvSpPr>
          <p:spPr>
            <a:xfrm>
              <a:off x="1227" y="3097"/>
              <a:ext cx="1682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ym typeface="+mn-ea"/>
                </a:rPr>
                <a:t>  </a:t>
              </a:r>
              <a:r>
                <a:rPr lang="zh-CN" altLang="en-US" dirty="0">
                  <a:sym typeface="+mn-ea"/>
                </a:rPr>
                <a:t>每个人在人生中都可能存在一定的心理问题，有心理问题一点都不丢人，就像每个人都可能会感冒一</a:t>
              </a:r>
              <a:r>
                <a:rPr lang="en-US" altLang="zh-CN" dirty="0">
                  <a:sym typeface="+mn-ea"/>
                </a:rPr>
                <a:t> </a:t>
              </a:r>
              <a:r>
                <a:rPr lang="zh-CN" altLang="en-US" dirty="0">
                  <a:sym typeface="+mn-ea"/>
                </a:rPr>
                <a:t>样，只要我们去正确认识它、应对它，它就会悄悄地离开；</a:t>
              </a:r>
              <a:endParaRPr lang="zh-CN" altLang="en-US" dirty="0"/>
            </a:p>
          </p:txBody>
        </p:sp>
        <p:sp>
          <p:nvSpPr>
            <p:cNvPr id="27" name="椭圆 26"/>
            <p:cNvSpPr/>
            <p:nvPr>
              <p:custDataLst>
                <p:tags r:id="rId5"/>
              </p:custDataLst>
            </p:nvPr>
          </p:nvSpPr>
          <p:spPr>
            <a:xfrm>
              <a:off x="1227" y="3208"/>
              <a:ext cx="336" cy="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9145" y="2658110"/>
            <a:ext cx="10830560" cy="954405"/>
            <a:chOff x="1227" y="4186"/>
            <a:chExt cx="17056" cy="1503"/>
          </a:xfrm>
        </p:grpSpPr>
        <p:sp>
          <p:nvSpPr>
            <p:cNvPr id="7" name="文本框 6"/>
            <p:cNvSpPr txBox="1"/>
            <p:nvPr/>
          </p:nvSpPr>
          <p:spPr>
            <a:xfrm>
              <a:off x="1563" y="4186"/>
              <a:ext cx="16720" cy="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ym typeface="+mn-ea"/>
                </a:rPr>
                <a:t>心理健康是健康的重要组成部分，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心理健康会直接影响到生理健康</a:t>
              </a:r>
              <a:r>
                <a:rPr lang="zh-CN" altLang="en-US" dirty="0">
                  <a:sym typeface="+mn-ea"/>
                </a:rPr>
                <a:t>，身心是互相影响的；</a:t>
              </a:r>
            </a:p>
            <a:p>
              <a:r>
                <a:rPr lang="zh-CN" altLang="en-US" dirty="0">
                  <a:sym typeface="+mn-ea"/>
                </a:rPr>
                <a:t>很多生理性疾病症状是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情绪因素的躯体表现（胃是情绪器官）</a:t>
              </a:r>
              <a:r>
                <a:rPr lang="zh-CN" altLang="en-US" dirty="0">
                  <a:sym typeface="+mn-ea"/>
                </a:rPr>
                <a:t>，这时候要学会甄别，并认识到这可能是心理问题导致的</a:t>
              </a:r>
              <a:endParaRPr lang="en-US" altLang="zh-CN" dirty="0"/>
            </a:p>
          </p:txBody>
        </p:sp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1227" y="4529"/>
              <a:ext cx="336" cy="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 descr="da85004e486b65eff2126d7df00d1a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365" y="3526790"/>
            <a:ext cx="5390515" cy="149669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4" name="图片 23" descr="860762964bdc00e0baaf6bd231889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145" y="3526790"/>
            <a:ext cx="5316220" cy="14897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</p:pic>
      <p:grpSp>
        <p:nvGrpSpPr>
          <p:cNvPr id="26" name="组合 25"/>
          <p:cNvGrpSpPr/>
          <p:nvPr/>
        </p:nvGrpSpPr>
        <p:grpSpPr>
          <a:xfrm>
            <a:off x="779145" y="5106670"/>
            <a:ext cx="10681970" cy="1087120"/>
            <a:chOff x="1227" y="8042"/>
            <a:chExt cx="16822" cy="1712"/>
          </a:xfrm>
        </p:grpSpPr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563" y="8042"/>
              <a:ext cx="16487" cy="17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dirty="0">
                  <a:sym typeface="+mn-ea"/>
                </a:rPr>
                <a:t>心理生病和生理生病一样，都是可以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预防和治疗</a:t>
              </a:r>
              <a:r>
                <a:rPr lang="zh-CN" altLang="en-US" dirty="0">
                  <a:sym typeface="+mn-ea"/>
                </a:rPr>
                <a:t>的；</a:t>
              </a:r>
            </a:p>
            <a:p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需要正确看待和接纳自己的心理问题，必要时懂得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积极求助专业人员</a:t>
              </a:r>
              <a:endParaRPr lang="zh-CN" altLang="en-US" dirty="0">
                <a:sym typeface="+mn-ea"/>
              </a:endParaRPr>
            </a:p>
            <a:p>
              <a:endParaRPr lang="zh-CN" altLang="en-US" dirty="0"/>
            </a:p>
            <a:p>
              <a:endParaRPr lang="zh-CN" altLang="en-US" dirty="0"/>
            </a:p>
          </p:txBody>
        </p:sp>
        <p:sp>
          <p:nvSpPr>
            <p:cNvPr id="20" name="椭圆 19"/>
            <p:cNvSpPr/>
            <p:nvPr>
              <p:custDataLst>
                <p:tags r:id="rId2"/>
              </p:custDataLst>
            </p:nvPr>
          </p:nvSpPr>
          <p:spPr>
            <a:xfrm>
              <a:off x="1227" y="8104"/>
              <a:ext cx="336" cy="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3"/>
              </p:custDataLst>
            </p:nvPr>
          </p:nvSpPr>
          <p:spPr>
            <a:xfrm>
              <a:off x="1227" y="9041"/>
              <a:ext cx="336" cy="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10" name="矩形 9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折角 11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35150" y="3298190"/>
            <a:ext cx="843089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学会如何自我评估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00015" y="1255395"/>
            <a:ext cx="20574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600" dirty="0">
                <a:solidFill>
                  <a:srgbClr val="125730"/>
                </a:solidFill>
                <a:latin typeface="Bahnschrift SemiLight SemiConde" panose="020B0502040204020203" pitchFamily="34" charset="0"/>
              </a:rPr>
              <a:t>02</a:t>
            </a:r>
            <a:endParaRPr lang="zh-CN" altLang="en-US" sz="11500" b="1" spc="600" dirty="0">
              <a:solidFill>
                <a:srgbClr val="12573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8416" y="4465274"/>
            <a:ext cx="52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68408" y="3088478"/>
            <a:ext cx="4855184" cy="115666"/>
            <a:chOff x="2700297" y="2155186"/>
            <a:chExt cx="6634014" cy="158044"/>
          </a:xfrm>
        </p:grpSpPr>
        <p:grpSp>
          <p:nvGrpSpPr>
            <p:cNvPr id="8" name="组合 7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15" name="椭圆 14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75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14880" y="591185"/>
            <a:ext cx="7426324" cy="460375"/>
            <a:chOff x="3847325" y="591208"/>
            <a:chExt cx="4511900" cy="460375"/>
          </a:xfrm>
        </p:grpSpPr>
        <p:sp>
          <p:nvSpPr>
            <p:cNvPr id="10" name="矩形 9"/>
            <p:cNvSpPr/>
            <p:nvPr/>
          </p:nvSpPr>
          <p:spPr>
            <a:xfrm>
              <a:off x="3847325" y="591208"/>
              <a:ext cx="45119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学会如何自我评估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36473" y="780655"/>
              <a:ext cx="508000" cy="82770"/>
              <a:chOff x="6349760" y="-339570"/>
              <a:chExt cx="508000" cy="8277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106144" y="780655"/>
              <a:ext cx="508000" cy="82770"/>
              <a:chOff x="6349760" y="-339570"/>
              <a:chExt cx="508000" cy="827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73430" y="3377565"/>
            <a:ext cx="2150110" cy="2233295"/>
            <a:chOff x="773289" y="2122311"/>
            <a:chExt cx="2878667" cy="2878667"/>
          </a:xfrm>
        </p:grpSpPr>
        <p:sp>
          <p:nvSpPr>
            <p:cNvPr id="101" name="椭圆 100"/>
            <p:cNvSpPr/>
            <p:nvPr/>
          </p:nvSpPr>
          <p:spPr>
            <a:xfrm>
              <a:off x="773289" y="2122311"/>
              <a:ext cx="2878667" cy="2878667"/>
            </a:xfrm>
            <a:prstGeom prst="ellipse">
              <a:avLst/>
            </a:prstGeom>
            <a:solidFill>
              <a:srgbClr val="125730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030182" y="2379205"/>
              <a:ext cx="2325512" cy="232551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362078" y="3003075"/>
              <a:ext cx="1701088" cy="1387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生理</a:t>
              </a:r>
            </a:p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方面</a:t>
              </a:r>
            </a:p>
          </p:txBody>
        </p:sp>
      </p:grpSp>
      <p:sp>
        <p:nvSpPr>
          <p:cNvPr id="104" name="弧形 103"/>
          <p:cNvSpPr/>
          <p:nvPr/>
        </p:nvSpPr>
        <p:spPr>
          <a:xfrm>
            <a:off x="92710" y="3094990"/>
            <a:ext cx="3117215" cy="2784475"/>
          </a:xfrm>
          <a:prstGeom prst="arc">
            <a:avLst>
              <a:gd name="adj1" fmla="val 16200000"/>
              <a:gd name="adj2" fmla="val 5407673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91849" y="3185875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2702786" y="3094624"/>
            <a:ext cx="6748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睡眠障碍，表现为入睡困难（1小时以上），早醒，醒后睡不着；</a:t>
            </a:r>
          </a:p>
        </p:txBody>
      </p:sp>
      <p:sp>
        <p:nvSpPr>
          <p:cNvPr id="107" name="矩形 106"/>
          <p:cNvSpPr/>
          <p:nvPr/>
        </p:nvSpPr>
        <p:spPr>
          <a:xfrm>
            <a:off x="3336290" y="3568700"/>
            <a:ext cx="8249920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第二，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消化功能异常，经常没有胃口或者暴饮暴食，经常说自己的胃或者肚子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</a:p>
          <a:p>
            <a:pPr algn="l"/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不舒服，检查无异常</a:t>
            </a:r>
          </a:p>
        </p:txBody>
      </p:sp>
      <p:sp>
        <p:nvSpPr>
          <p:cNvPr id="108" name="椭圆 107"/>
          <p:cNvSpPr/>
          <p:nvPr/>
        </p:nvSpPr>
        <p:spPr>
          <a:xfrm>
            <a:off x="2923464" y="3662215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98850" y="4279265"/>
            <a:ext cx="8101965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第三，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经常说自己头晕、心慌、心悸、胸闷气短、呼吸困难、头部不适感，甚至感觉自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</a:p>
          <a:p>
            <a:pPr algn="l"/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己有心脏病或者脑肿瘤；</a:t>
            </a:r>
          </a:p>
        </p:txBody>
      </p:sp>
      <p:sp>
        <p:nvSpPr>
          <p:cNvPr id="110" name="椭圆 109"/>
          <p:cNvSpPr/>
          <p:nvPr/>
        </p:nvSpPr>
        <p:spPr>
          <a:xfrm>
            <a:off x="2923679" y="502663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307080" y="5015230"/>
            <a:ext cx="81832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第四，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全身尤其是两腿无力感、颈腰椎无名痛、个别内脏功能轻度或者中度障碍；</a:t>
            </a:r>
          </a:p>
        </p:txBody>
      </p:sp>
      <p:sp>
        <p:nvSpPr>
          <p:cNvPr id="112" name="椭圆 111"/>
          <p:cNvSpPr/>
          <p:nvPr/>
        </p:nvSpPr>
        <p:spPr>
          <a:xfrm>
            <a:off x="3115098" y="4388483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2923540" y="5505450"/>
            <a:ext cx="8566150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第五，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女性还会表现月经紊乱，内分泌失调等，男性会有性功能异常；检查无异常，吃药不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</a:p>
          <a:p>
            <a:pPr algn="l"/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见好，感觉哪都不舒服。</a:t>
            </a:r>
          </a:p>
        </p:txBody>
      </p:sp>
      <p:sp>
        <p:nvSpPr>
          <p:cNvPr id="114" name="椭圆 113"/>
          <p:cNvSpPr/>
          <p:nvPr/>
        </p:nvSpPr>
        <p:spPr>
          <a:xfrm>
            <a:off x="2483273" y="551181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2795" y="1566545"/>
            <a:ext cx="11085195" cy="899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7275" y="1656080"/>
            <a:ext cx="70084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有心理问题往往都会有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生理、心理、行为</a:t>
            </a:r>
            <a:r>
              <a:rPr lang="zh-CN" altLang="en-US"/>
              <a:t>三个方面的症状表现，同学们可以根据自己近两周内的症状表现进行一次自我评估。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95815" y="1555115"/>
            <a:ext cx="2197735" cy="118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75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14880" y="591185"/>
            <a:ext cx="7426324" cy="460375"/>
            <a:chOff x="3847325" y="591208"/>
            <a:chExt cx="4511900" cy="460375"/>
          </a:xfrm>
        </p:grpSpPr>
        <p:sp>
          <p:nvSpPr>
            <p:cNvPr id="10" name="矩形 9"/>
            <p:cNvSpPr/>
            <p:nvPr/>
          </p:nvSpPr>
          <p:spPr>
            <a:xfrm>
              <a:off x="3847325" y="591208"/>
              <a:ext cx="45119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学会如何自我评估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36473" y="780655"/>
              <a:ext cx="508000" cy="82770"/>
              <a:chOff x="6349760" y="-339570"/>
              <a:chExt cx="508000" cy="8277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106144" y="780655"/>
              <a:ext cx="508000" cy="82770"/>
              <a:chOff x="6349760" y="-339570"/>
              <a:chExt cx="508000" cy="827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73430" y="3377565"/>
            <a:ext cx="2150110" cy="2233295"/>
            <a:chOff x="773289" y="2122311"/>
            <a:chExt cx="2878667" cy="2878667"/>
          </a:xfrm>
        </p:grpSpPr>
        <p:sp>
          <p:nvSpPr>
            <p:cNvPr id="101" name="椭圆 100"/>
            <p:cNvSpPr/>
            <p:nvPr/>
          </p:nvSpPr>
          <p:spPr>
            <a:xfrm>
              <a:off x="773289" y="2122311"/>
              <a:ext cx="2878667" cy="2878667"/>
            </a:xfrm>
            <a:prstGeom prst="ellipse">
              <a:avLst/>
            </a:prstGeom>
            <a:solidFill>
              <a:srgbClr val="125730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030182" y="2379205"/>
              <a:ext cx="2325512" cy="232551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361228" y="2860656"/>
              <a:ext cx="1701088" cy="1387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心理</a:t>
              </a:r>
            </a:p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方面</a:t>
              </a:r>
            </a:p>
          </p:txBody>
        </p:sp>
      </p:grpSp>
      <p:sp>
        <p:nvSpPr>
          <p:cNvPr id="104" name="弧形 103"/>
          <p:cNvSpPr/>
          <p:nvPr/>
        </p:nvSpPr>
        <p:spPr>
          <a:xfrm>
            <a:off x="92710" y="3094990"/>
            <a:ext cx="3117215" cy="2784475"/>
          </a:xfrm>
          <a:prstGeom prst="arc">
            <a:avLst>
              <a:gd name="adj1" fmla="val 16200000"/>
              <a:gd name="adj2" fmla="val 5407673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291849" y="3185875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2702786" y="3094624"/>
            <a:ext cx="39204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出现幻觉、妄想等精神病性症状；</a:t>
            </a:r>
          </a:p>
        </p:txBody>
      </p:sp>
      <p:sp>
        <p:nvSpPr>
          <p:cNvPr id="107" name="矩形 106"/>
          <p:cNvSpPr/>
          <p:nvPr/>
        </p:nvSpPr>
        <p:spPr>
          <a:xfrm>
            <a:off x="3336290" y="3568700"/>
            <a:ext cx="82499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第二，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莫名其妙的感觉情绪异常低落或者情绪异常高涨，或者情绪失控，甚至有濒死感；</a:t>
            </a:r>
          </a:p>
        </p:txBody>
      </p:sp>
      <p:sp>
        <p:nvSpPr>
          <p:cNvPr id="108" name="椭圆 107"/>
          <p:cNvSpPr/>
          <p:nvPr/>
        </p:nvSpPr>
        <p:spPr>
          <a:xfrm>
            <a:off x="2923464" y="3662215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98850" y="4090670"/>
            <a:ext cx="81019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第三，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感觉过敏，敏感多疑，常说难受，活着没意思；</a:t>
            </a:r>
          </a:p>
        </p:txBody>
      </p:sp>
      <p:sp>
        <p:nvSpPr>
          <p:cNvPr id="110" name="椭圆 109"/>
          <p:cNvSpPr/>
          <p:nvPr/>
        </p:nvSpPr>
        <p:spPr>
          <a:xfrm>
            <a:off x="3115449" y="467103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433445" y="4672330"/>
            <a:ext cx="81832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第四，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常常感到紧张焦虑、害怕、担心，过分关注过去或者未来；</a:t>
            </a:r>
          </a:p>
        </p:txBody>
      </p:sp>
      <p:sp>
        <p:nvSpPr>
          <p:cNvPr id="112" name="椭圆 111"/>
          <p:cNvSpPr/>
          <p:nvPr/>
        </p:nvSpPr>
        <p:spPr>
          <a:xfrm>
            <a:off x="3115098" y="4163693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3248660" y="5133975"/>
            <a:ext cx="85661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第五，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记忆力下降，注意力不能集中、感觉力不从心；</a:t>
            </a:r>
          </a:p>
        </p:txBody>
      </p:sp>
      <p:sp>
        <p:nvSpPr>
          <p:cNvPr id="114" name="椭圆 113"/>
          <p:cNvSpPr/>
          <p:nvPr/>
        </p:nvSpPr>
        <p:spPr>
          <a:xfrm>
            <a:off x="2291503" y="561087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2795" y="1566545"/>
            <a:ext cx="11085195" cy="899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7275" y="1656080"/>
            <a:ext cx="7007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有心理问题往往都会有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生理、心理、行为</a:t>
            </a:r>
            <a:r>
              <a:rPr lang="zh-CN" altLang="en-US" dirty="0"/>
              <a:t>三个方面的症状表现，同学们可以根据自己近两周内的症状表现进行一次自我评估。</a:t>
            </a:r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2879513" y="5194953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23540" y="5574030"/>
            <a:ext cx="85661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第六，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认知异常，感到很孤独无助，无价值感、自我贬低，有自杀想法。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695815" y="1555115"/>
            <a:ext cx="2197735" cy="118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75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14880" y="591185"/>
            <a:ext cx="7426324" cy="460375"/>
            <a:chOff x="3847325" y="591208"/>
            <a:chExt cx="4511900" cy="460375"/>
          </a:xfrm>
        </p:grpSpPr>
        <p:sp>
          <p:nvSpPr>
            <p:cNvPr id="10" name="矩形 9"/>
            <p:cNvSpPr/>
            <p:nvPr/>
          </p:nvSpPr>
          <p:spPr>
            <a:xfrm>
              <a:off x="3847325" y="591208"/>
              <a:ext cx="45119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学会如何自我评估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36473" y="780655"/>
              <a:ext cx="508000" cy="82770"/>
              <a:chOff x="6349760" y="-339570"/>
              <a:chExt cx="508000" cy="8277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106144" y="780655"/>
              <a:ext cx="508000" cy="82770"/>
              <a:chOff x="6349760" y="-339570"/>
              <a:chExt cx="508000" cy="827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4976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56237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77499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73430" y="3377565"/>
            <a:ext cx="2150110" cy="2233295"/>
            <a:chOff x="773289" y="2122311"/>
            <a:chExt cx="2878667" cy="2878667"/>
          </a:xfrm>
        </p:grpSpPr>
        <p:sp>
          <p:nvSpPr>
            <p:cNvPr id="101" name="椭圆 100"/>
            <p:cNvSpPr/>
            <p:nvPr/>
          </p:nvSpPr>
          <p:spPr>
            <a:xfrm>
              <a:off x="773289" y="2122311"/>
              <a:ext cx="2878667" cy="2878667"/>
            </a:xfrm>
            <a:prstGeom prst="ellipse">
              <a:avLst/>
            </a:prstGeom>
            <a:solidFill>
              <a:srgbClr val="125730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030182" y="2379205"/>
              <a:ext cx="2325512" cy="232551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361228" y="2860656"/>
              <a:ext cx="1701088" cy="1387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行为</a:t>
              </a:r>
            </a:p>
            <a:p>
              <a:pPr algn="ctr"/>
              <a:r>
                <a:rPr lang="zh-CN" altLang="zh-CN" sz="3200" b="1" dirty="0">
                  <a:solidFill>
                    <a:schemeClr val="accent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方面</a:t>
              </a:r>
            </a:p>
          </p:txBody>
        </p:sp>
      </p:grpSp>
      <p:sp>
        <p:nvSpPr>
          <p:cNvPr id="104" name="弧形 103"/>
          <p:cNvSpPr/>
          <p:nvPr/>
        </p:nvSpPr>
        <p:spPr>
          <a:xfrm>
            <a:off x="92710" y="2981325"/>
            <a:ext cx="3117215" cy="2898140"/>
          </a:xfrm>
          <a:prstGeom prst="arc">
            <a:avLst>
              <a:gd name="adj1" fmla="val 16199225"/>
              <a:gd name="adj2" fmla="val 5407673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688089" y="3283665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2511016" y="2813954"/>
            <a:ext cx="39204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兴趣减退或消失，什么也不想做；</a:t>
            </a:r>
          </a:p>
        </p:txBody>
      </p:sp>
      <p:sp>
        <p:nvSpPr>
          <p:cNvPr id="107" name="矩形 106"/>
          <p:cNvSpPr/>
          <p:nvPr/>
        </p:nvSpPr>
        <p:spPr>
          <a:xfrm>
            <a:off x="3336290" y="3670935"/>
            <a:ext cx="82499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第三，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易激惹，过分依赖，持续不断的悲伤或焦虑，常常流泪；</a:t>
            </a:r>
          </a:p>
        </p:txBody>
      </p:sp>
      <p:sp>
        <p:nvSpPr>
          <p:cNvPr id="108" name="椭圆 107"/>
          <p:cNvSpPr/>
          <p:nvPr/>
        </p:nvSpPr>
        <p:spPr>
          <a:xfrm>
            <a:off x="3033954" y="3768260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98850" y="4156075"/>
            <a:ext cx="81019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第四，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旷课、睡觉、不参加任何活动、不注意个人卫生、不修边幅；</a:t>
            </a:r>
          </a:p>
        </p:txBody>
      </p:sp>
      <p:sp>
        <p:nvSpPr>
          <p:cNvPr id="110" name="椭圆 109"/>
          <p:cNvSpPr/>
          <p:nvPr/>
        </p:nvSpPr>
        <p:spPr>
          <a:xfrm>
            <a:off x="3115449" y="467103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433445" y="4672330"/>
            <a:ext cx="81832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第五，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出现成瘾性饮食、喝酒、游戏等行为；</a:t>
            </a:r>
          </a:p>
        </p:txBody>
      </p:sp>
      <p:sp>
        <p:nvSpPr>
          <p:cNvPr id="112" name="椭圆 111"/>
          <p:cNvSpPr/>
          <p:nvPr/>
        </p:nvSpPr>
        <p:spPr>
          <a:xfrm>
            <a:off x="3115098" y="4213223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3248660" y="5133975"/>
            <a:ext cx="85661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第六，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容易情绪失控或者产生冲突；</a:t>
            </a:r>
          </a:p>
        </p:txBody>
      </p:sp>
      <p:sp>
        <p:nvSpPr>
          <p:cNvPr id="114" name="椭圆 113"/>
          <p:cNvSpPr/>
          <p:nvPr/>
        </p:nvSpPr>
        <p:spPr>
          <a:xfrm>
            <a:off x="2291503" y="5610878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2795" y="1566545"/>
            <a:ext cx="11085195" cy="899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7275" y="1656080"/>
            <a:ext cx="7007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有心理问题往往都会有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生理、心理、行为</a:t>
            </a:r>
            <a:r>
              <a:rPr lang="zh-CN" altLang="en-US"/>
              <a:t>三个方面的症状表现，同学们可以根据自己近两周内的症状表现进行一次自我评估。</a:t>
            </a:r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2879513" y="5194953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23540" y="5574030"/>
            <a:ext cx="85661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第七，</a:t>
            </a:r>
            <a:r>
              <a:rPr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控制不住重复某种行为。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115536" y="3242579"/>
            <a:ext cx="65620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第二，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孤独、不合群、不想说话，不愿意人际交往，只想一个人待着；</a:t>
            </a: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1944504" y="2889330"/>
            <a:ext cx="191911" cy="1919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695815" y="1555115"/>
            <a:ext cx="2197735" cy="118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/>
          <a:srcRect l="2036" t="4673" r="2113" b="4456"/>
          <a:stretch>
            <a:fillRect/>
          </a:stretch>
        </p:blipFill>
        <p:spPr>
          <a:xfrm>
            <a:off x="951470" y="852615"/>
            <a:ext cx="10280822" cy="5165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598420" y="1390015"/>
            <a:ext cx="72104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通过症状对自己进行一定的评估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779628" y="2086008"/>
            <a:ext cx="6634014" cy="158044"/>
            <a:chOff x="2700297" y="2155186"/>
            <a:chExt cx="6634014" cy="158044"/>
          </a:xfrm>
        </p:grpSpPr>
        <p:grpSp>
          <p:nvGrpSpPr>
            <p:cNvPr id="72" name="组合 71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69" name="椭圆 68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60389" y="1111817"/>
            <a:ext cx="9724768" cy="4634367"/>
          </a:xfrm>
          <a:prstGeom prst="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0660" y="2517775"/>
            <a:ext cx="67087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ym typeface="+mn-ea"/>
              </a:rPr>
              <a:t>  </a:t>
            </a:r>
            <a:r>
              <a:rPr lang="zh-CN" altLang="en-US" sz="2400">
                <a:sym typeface="+mn-ea"/>
              </a:rPr>
              <a:t>不是有其中一两个症状就意味着可能有心理问题，还需要进行综合考量，尤其是要注意时间问题，这些症状只是偶尔出现还是持续性的存在？</a:t>
            </a:r>
            <a:r>
              <a:rPr lang="en-US" altLang="zh-CN" sz="2400">
                <a:sym typeface="+mn-ea"/>
              </a:rPr>
              <a:t>   </a:t>
            </a: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 </a:t>
            </a:r>
            <a:r>
              <a:rPr lang="zh-CN" altLang="en-US" sz="2400">
                <a:sym typeface="+mn-ea"/>
              </a:rPr>
              <a:t>如果这些症状持续性的达到两周以上，这时候要引起重视，如果只是偶尔出现还不能认为是心理问题症状。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036" t="4673" r="2113" b="4456"/>
          <a:stretch>
            <a:fillRect/>
          </a:stretch>
        </p:blipFill>
        <p:spPr>
          <a:xfrm>
            <a:off x="329256" y="384029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日常生活中，许多人也会陷入到“习惯性无助”当中，尤其是长时间经历失败的人，他们就会觉得自己“这也不行，那也不行”，进而对自己失去信心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心理健康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1114520" y="1391825"/>
            <a:ext cx="265541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心理健康的重要性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B4B99E-3B90-A89B-AEC5-50B168EEAB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4520" y="2532904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56100E-C61D-BF84-C999-2642610D5793}"/>
              </a:ext>
            </a:extLst>
          </p:cNvPr>
          <p:cNvSpPr txBox="1"/>
          <p:nvPr/>
        </p:nvSpPr>
        <p:spPr>
          <a:xfrm>
            <a:off x="1496203" y="2245292"/>
            <a:ext cx="4129716" cy="3374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心理健康是指一个人在心理，情绪，行为和社会方面的整体健康。它是由个体自身的能力、与家庭和社会环境相关联的能力，以及个体之间的交往来决定的。</a:t>
            </a:r>
            <a:r>
              <a:rPr lang="zh-CN" altLang="en-US" b="1" dirty="0"/>
              <a:t>心理健康是人们保持良好心理状态，过一种良好的生活的重要因素，对于一般的日常生活和抗逆能力的形成都有很大的影响。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785ACF7-B666-2A35-8BED-7659A3D6F5D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9076" y="4304554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BB24E2A-0101-69E4-F943-D71A4D5AA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53541"/>
              </p:ext>
            </p:extLst>
          </p:nvPr>
        </p:nvGraphicFramePr>
        <p:xfrm>
          <a:off x="4087377" y="1576491"/>
          <a:ext cx="8323151" cy="3856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10" name="矩形 9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折角 11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603143" y="3298348"/>
            <a:ext cx="698571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评估心理问题程度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95825" y="1255395"/>
            <a:ext cx="22961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600" dirty="0">
                <a:solidFill>
                  <a:srgbClr val="125730"/>
                </a:solidFill>
                <a:latin typeface="Bahnschrift SemiLight SemiConde" panose="020B0502040204020203" pitchFamily="34" charset="0"/>
              </a:rPr>
              <a:t>03</a:t>
            </a:r>
            <a:endParaRPr lang="zh-CN" altLang="en-US" sz="11500" b="1" spc="600" dirty="0">
              <a:solidFill>
                <a:srgbClr val="12573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68416" y="4465274"/>
            <a:ext cx="52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68408" y="3088478"/>
            <a:ext cx="4855184" cy="115666"/>
            <a:chOff x="2700297" y="2155186"/>
            <a:chExt cx="6634014" cy="158044"/>
          </a:xfrm>
        </p:grpSpPr>
        <p:grpSp>
          <p:nvGrpSpPr>
            <p:cNvPr id="25" name="组合 24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28" name="椭圆 27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自我评估方式：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评估心理问题程度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10870" y="1052830"/>
            <a:ext cx="10967085" cy="1544320"/>
            <a:chOff x="2049321" y="2393244"/>
            <a:chExt cx="8266354" cy="1204091"/>
          </a:xfrm>
        </p:grpSpPr>
        <p:sp>
          <p:nvSpPr>
            <p:cNvPr id="3" name="矩形 2"/>
            <p:cNvSpPr/>
            <p:nvPr/>
          </p:nvSpPr>
          <p:spPr>
            <a:xfrm>
              <a:off x="2049321" y="2393244"/>
              <a:ext cx="8266354" cy="120359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49321" y="2393244"/>
              <a:ext cx="932843" cy="12040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一般</a:t>
              </a:r>
            </a:p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心理</a:t>
              </a:r>
            </a:p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问题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68316" y="2494245"/>
              <a:ext cx="7247359" cy="100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由现实因素激发，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持续时间较短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情绪反应能在理智控制之下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，不严重破坏社会功能，情绪反应尚未泛化的心理不健康状态。一般大学生的学习压力、考试焦虑、人际冲突、恋爱中的失恋、就业焦虑、自我意识发展的滞后等都属于一般心理问题。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895985" y="3390265"/>
            <a:ext cx="612902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引起当前症状的原因并不强烈（吵架、不及格等）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了解自我当前处境，能够控制自我情绪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受到困扰的时间未超过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个月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症状未泛化，还停留在具体事件上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未出现较严重的躯体表现（仅失眠、胃口不好）</a:t>
            </a:r>
          </a:p>
        </p:txBody>
      </p:sp>
      <p:sp>
        <p:nvSpPr>
          <p:cNvPr id="22" name="椭圆 21"/>
          <p:cNvSpPr/>
          <p:nvPr/>
        </p:nvSpPr>
        <p:spPr>
          <a:xfrm>
            <a:off x="7034979" y="3646383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学业压力</a:t>
            </a:r>
          </a:p>
        </p:txBody>
      </p:sp>
      <p:sp>
        <p:nvSpPr>
          <p:cNvPr id="23" name="椭圆 22"/>
          <p:cNvSpPr/>
          <p:nvPr/>
        </p:nvSpPr>
        <p:spPr>
          <a:xfrm>
            <a:off x="8259824" y="3646383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考试焦虑</a:t>
            </a:r>
          </a:p>
        </p:txBody>
      </p:sp>
      <p:sp>
        <p:nvSpPr>
          <p:cNvPr id="24" name="椭圆 23"/>
          <p:cNvSpPr/>
          <p:nvPr/>
        </p:nvSpPr>
        <p:spPr>
          <a:xfrm>
            <a:off x="9484668" y="3646383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人际冲突</a:t>
            </a:r>
          </a:p>
        </p:txBody>
      </p:sp>
      <p:sp>
        <p:nvSpPr>
          <p:cNvPr id="27" name="椭圆 26"/>
          <p:cNvSpPr/>
          <p:nvPr/>
        </p:nvSpPr>
        <p:spPr>
          <a:xfrm>
            <a:off x="7647401" y="4805738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就业焦虑</a:t>
            </a:r>
          </a:p>
        </p:txBody>
      </p:sp>
      <p:sp>
        <p:nvSpPr>
          <p:cNvPr id="28" name="椭圆 27"/>
          <p:cNvSpPr/>
          <p:nvPr/>
        </p:nvSpPr>
        <p:spPr>
          <a:xfrm>
            <a:off x="8872245" y="4805738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恋爱失恋</a:t>
            </a:r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10097160" y="4805738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自我意识发展滞后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0870" y="2862580"/>
            <a:ext cx="1779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25730"/>
                </a:solidFill>
              </a:rPr>
              <a:t>评估方式</a:t>
            </a:r>
            <a:r>
              <a:rPr lang="zh-CN" altLang="en-US" sz="2000" b="1">
                <a:solidFill>
                  <a:schemeClr val="accent1"/>
                </a:solidFill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10870" y="1052830"/>
            <a:ext cx="10967085" cy="1392555"/>
            <a:chOff x="2049321" y="2393244"/>
            <a:chExt cx="8266354" cy="1324401"/>
          </a:xfrm>
        </p:grpSpPr>
        <p:sp>
          <p:nvSpPr>
            <p:cNvPr id="3" name="矩形 2"/>
            <p:cNvSpPr/>
            <p:nvPr/>
          </p:nvSpPr>
          <p:spPr>
            <a:xfrm>
              <a:off x="2049321" y="2393244"/>
              <a:ext cx="8266354" cy="13244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49321" y="2393244"/>
              <a:ext cx="932843" cy="13239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严重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心理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问题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68316" y="2512821"/>
              <a:ext cx="7247359" cy="12042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由相对强烈的现实因素激发，</a:t>
              </a:r>
              <a:r>
                <a:rPr lang="zh-CN" altLang="en-US" sz="2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初始情绪反应强烈，持续时间较长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，内容充分泛化的心理不健康状态。严重心理问题有时伴有某一方面的人格缺陷。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95650" y="586105"/>
            <a:ext cx="5600700" cy="4667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10870" y="2750820"/>
            <a:ext cx="1779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25730"/>
                </a:solidFill>
              </a:rPr>
              <a:t>评估方式：</a:t>
            </a: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63930" y="3429000"/>
            <a:ext cx="1016444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引起当前症状的原因很强烈（家庭变故、人际重大冲突、遭遇较大挫折、失恋等）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无法面对当前处境，情绪难以控制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受到困扰的时间超过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个月以上，半年以下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症状已泛化，很多相关或者不相关的事情都会引起不良情绪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单纯依靠“自然发展”或“非专业性的干预”，仍难以解脱</a:t>
            </a:r>
          </a:p>
        </p:txBody>
      </p:sp>
      <p:pic>
        <p:nvPicPr>
          <p:cNvPr id="10" name="图片 9" descr="6878dbba00197b02000e9e6f53f391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4100195"/>
            <a:ext cx="2632075" cy="185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2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10870" y="1052830"/>
            <a:ext cx="10967085" cy="2101851"/>
            <a:chOff x="2049321" y="2393244"/>
            <a:chExt cx="8266354" cy="1323905"/>
          </a:xfrm>
        </p:grpSpPr>
        <p:sp>
          <p:nvSpPr>
            <p:cNvPr id="3" name="矩形 2"/>
            <p:cNvSpPr/>
            <p:nvPr/>
          </p:nvSpPr>
          <p:spPr>
            <a:xfrm>
              <a:off x="2049321" y="2393244"/>
              <a:ext cx="8266354" cy="102232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49321" y="2393244"/>
              <a:ext cx="932843" cy="102272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神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经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症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68316" y="2472838"/>
              <a:ext cx="7247359" cy="12443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一种精神障碍。主要表现为持久的心理冲突，病人觉察到或体验到这种冲突并因之而深感痛苦且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妨碍心理功能、社会功能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，但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没有任何可证实的器质性病理基础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。对症状有自知力，精神痛苦持久，心理功能和社会功能严重受损。抑郁症、焦虑症、恐怖症、疑病症、强迫症等都属于神经症类疾病。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95650" y="586105"/>
            <a:ext cx="5600700" cy="4667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10870" y="2875915"/>
            <a:ext cx="1779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25730"/>
                </a:solidFill>
              </a:rPr>
              <a:t>评估方式：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0870" y="3627755"/>
            <a:ext cx="4711065" cy="2536825"/>
            <a:chOff x="1713561" y="2855140"/>
            <a:chExt cx="2101617" cy="2901244"/>
          </a:xfrm>
        </p:grpSpPr>
        <p:sp>
          <p:nvSpPr>
            <p:cNvPr id="11" name="矩形: 圆角 3"/>
            <p:cNvSpPr/>
            <p:nvPr>
              <p:custDataLst>
                <p:tags r:id="rId7"/>
              </p:custDataLst>
            </p:nvPr>
          </p:nvSpPr>
          <p:spPr>
            <a:xfrm>
              <a:off x="1729211" y="2855140"/>
              <a:ext cx="2085967" cy="2901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五边形 4"/>
            <p:cNvSpPr/>
            <p:nvPr>
              <p:custDataLst>
                <p:tags r:id="rId8"/>
              </p:custDataLst>
            </p:nvPr>
          </p:nvSpPr>
          <p:spPr>
            <a:xfrm>
              <a:off x="1713561" y="2918413"/>
              <a:ext cx="656065" cy="37777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疑似神经症</a:t>
              </a:r>
            </a:p>
          </p:txBody>
        </p:sp>
      </p:grp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80085" y="3955415"/>
            <a:ext cx="485203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由严重心理问题发展而来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时间将近半年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心理症状不断泛化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但病程、严重程度等都未达到神经症的诊断标准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531485" y="2922905"/>
            <a:ext cx="6046470" cy="3241675"/>
            <a:chOff x="1713561" y="2855140"/>
            <a:chExt cx="2101617" cy="2901244"/>
          </a:xfrm>
        </p:grpSpPr>
        <p:sp>
          <p:nvSpPr>
            <p:cNvPr id="17" name="矩形: 圆角 3"/>
            <p:cNvSpPr/>
            <p:nvPr>
              <p:custDataLst>
                <p:tags r:id="rId5"/>
              </p:custDataLst>
            </p:nvPr>
          </p:nvSpPr>
          <p:spPr>
            <a:xfrm>
              <a:off x="1729211" y="2855140"/>
              <a:ext cx="2085967" cy="2901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五边形 4"/>
            <p:cNvSpPr/>
            <p:nvPr>
              <p:custDataLst>
                <p:tags r:id="rId6"/>
              </p:custDataLst>
            </p:nvPr>
          </p:nvSpPr>
          <p:spPr>
            <a:xfrm>
              <a:off x="1713561" y="2918516"/>
              <a:ext cx="610093" cy="37790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神经症</a:t>
              </a:r>
            </a:p>
          </p:txBody>
        </p:sp>
      </p:grp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577840" y="3502025"/>
            <a:ext cx="6000750" cy="2662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症状极大地影响到正常的学习和生活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时间长达半年以上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主动寻求帮助，却依旧无力改变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情绪困扰的出现在没有任何刺激的情况下也会发生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出现较多躯体症状：胸闷、头晕、头痛、脖子不舒服、胃肠不舒服、出汗、两腿无力、濒死感等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10870" y="1052830"/>
            <a:ext cx="10967085" cy="2033905"/>
            <a:chOff x="2049321" y="2393244"/>
            <a:chExt cx="8266354" cy="1324401"/>
          </a:xfrm>
        </p:grpSpPr>
        <p:sp>
          <p:nvSpPr>
            <p:cNvPr id="3" name="矩形 2"/>
            <p:cNvSpPr/>
            <p:nvPr/>
          </p:nvSpPr>
          <p:spPr>
            <a:xfrm>
              <a:off x="2049321" y="2393244"/>
              <a:ext cx="8266354" cy="132440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49321" y="2393244"/>
              <a:ext cx="932843" cy="13239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精神疾病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68316" y="2494450"/>
              <a:ext cx="7247359" cy="12231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最严重的当属精神病(精神分裂症)，即我们常人说的“疯子”“发癫”。精神病是</a:t>
              </a:r>
              <a:r>
                <a:rPr lang="zh-CN" altLang="en-US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功能性疾病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，目前的医学手段水平尚未能发现其神经系统与常人有何变异，但他们的言语、行为、思维、情绪等各方面的表现与常人不一样。以出现</a:t>
              </a:r>
              <a:r>
                <a:rPr lang="zh-CN" altLang="en-US" sz="20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幻觉、妄想、情感高涨或情感低落、没有自知力、拒绝求医、 精神活动的不协调和脱离现实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为特征。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95650" y="586105"/>
            <a:ext cx="5600700" cy="46672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773930" y="4117340"/>
            <a:ext cx="588454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出现幻觉、妄想、语无伦次、行动诡异等症状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面对问题难以自知，躯体化症状不断加剧</a:t>
            </a: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" panose="00020600040101010101" charset="-122"/>
                <a:sym typeface="+mn-ea"/>
              </a:rPr>
              <a:t>自我不能有效判断，需要他人协助评估</a:t>
            </a:r>
          </a:p>
        </p:txBody>
      </p:sp>
      <p:pic>
        <p:nvPicPr>
          <p:cNvPr id="6" name="图片 5" descr="968f82071eb461cef74d83e1b20682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235" y="3429000"/>
            <a:ext cx="2477770" cy="2595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73930" y="3718560"/>
            <a:ext cx="1334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25730"/>
                </a:solidFill>
                <a:latin typeface="微软雅黑" panose="020B0503020204020204" charset="-122"/>
                <a:ea typeface="微软雅黑" panose="020B0503020204020204" charset="-122"/>
              </a:rPr>
              <a:t>评估方式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10" name="矩形 9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折角 11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03143" y="3298348"/>
            <a:ext cx="6985714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采取正确措施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5975" y="1227455"/>
            <a:ext cx="28492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600" dirty="0">
                <a:solidFill>
                  <a:srgbClr val="125730"/>
                </a:solidFill>
                <a:latin typeface="Bahnschrift SemiLight SemiConde" panose="020B0502040204020203" pitchFamily="34" charset="0"/>
              </a:rPr>
              <a:t>04</a:t>
            </a:r>
            <a:endParaRPr lang="zh-CN" altLang="en-US" sz="11500" b="1" spc="600" dirty="0">
              <a:solidFill>
                <a:srgbClr val="12573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8416" y="4465274"/>
            <a:ext cx="52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68408" y="3088478"/>
            <a:ext cx="4855184" cy="115666"/>
            <a:chOff x="2700297" y="2155186"/>
            <a:chExt cx="6634014" cy="158044"/>
          </a:xfrm>
        </p:grpSpPr>
        <p:grpSp>
          <p:nvGrpSpPr>
            <p:cNvPr id="8" name="组合 7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15" name="椭圆 14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7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接纳自己的心理问题，不抱怨，不担心，不回避，不遮掩，积极面对。也要学会让症状与自己共存，照样学习生活及社会交往；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情绪宣泄很重要。大部分有心理问题的人都积压了很多负性情绪，这时候一定要把心理的憋闷发泄出来，这是你康复的第一步。特别建议你去运动，每天坚持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40-60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分钟，坚持一段时间，你会看到不一样的效果。当然，宣泄方式可以根据自己的生活状态不同，做出不同的选择，总之是要发泄出来；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理顺生活中的困难。用一张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纸，分两格，把自己的烦恼写下来，其中一边写烦恼，另一边写应对方法，认真分析下自己的每一个烦恼，并在另一边写出自己的应对措施，一条一条解决，这时，你要给自己一点积极暗示，然后，开始积极行动，你会发现你很快就走出来了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积极心态特别重要。这时候的你一定要有积极心态，最重要的是对自己要有信心，并且愿意改变，愿意付诸行动，愿意相信自己是有这个能力和潜能治愈自己的；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607435" y="591185"/>
            <a:ext cx="4704080" cy="460375"/>
            <a:chOff x="3880907" y="591208"/>
            <a:chExt cx="4430186" cy="460375"/>
          </a:xfrm>
        </p:grpSpPr>
        <p:sp>
          <p:nvSpPr>
            <p:cNvPr id="24" name="矩形 23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采取正确措施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423583" y="780655"/>
              <a:ext cx="508000" cy="82770"/>
              <a:chOff x="6236870" y="-339570"/>
              <a:chExt cx="508000" cy="8277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3687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4948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66210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96456" y="780655"/>
              <a:ext cx="508000" cy="82770"/>
              <a:chOff x="6440072" y="-339570"/>
              <a:chExt cx="508000" cy="8277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4400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66526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8653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: 对角圆角 1"/>
          <p:cNvSpPr/>
          <p:nvPr/>
        </p:nvSpPr>
        <p:spPr>
          <a:xfrm>
            <a:off x="1207770" y="1430655"/>
            <a:ext cx="2257425" cy="44005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问题不严重时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49350" y="2171065"/>
            <a:ext cx="12700" cy="3820795"/>
          </a:xfrm>
          <a:prstGeom prst="line">
            <a:avLst/>
          </a:prstGeom>
          <a:ln w="38100">
            <a:solidFill>
              <a:srgbClr val="125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49675" y="2376170"/>
            <a:ext cx="7496810" cy="424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接纳自己的心理问题，不抱怨，不担心，不回避，不遮掩，积极面对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选择合理的情绪宣泄方式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理顺生活中的困难，面对问题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保持积极的心态和信心，付诸行动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转移注意力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倾诉（知心朋友、父母、亲人、老师、心理咨询师）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规律作息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自我认同建立自信</a:t>
            </a:r>
          </a:p>
          <a:p>
            <a:pPr marL="342900" indent="-342900">
              <a:lnSpc>
                <a:spcPct val="14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躺平</a:t>
            </a:r>
          </a:p>
          <a:p>
            <a:pPr>
              <a:lnSpc>
                <a:spcPct val="14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8b2c514a102967cad1bbb3159f855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009900"/>
            <a:ext cx="2143125" cy="2143125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7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接纳自己的心理问题，不抱怨，不担心，不回避，不遮掩，积极面对。也要学会让症状与自己共存，照样学习生活及社会交往；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情绪宣泄很重要。大部分有心理问题的人都积压了很多负性情绪，这时候一定要把心理的憋闷发泄出来，这是你康复的第一步。特别建议你去运动，每天坚持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40-60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分钟，坚持一段时间，你会看到不一样的效果。当然，宣泄方式可以根据自己的生活状态不同，做出不同的选择，总之是要发泄出来；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理顺生活中的困难。用一张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纸，分两格，把自己的烦恼写下来，其中一边写烦恼，另一边写应对方法，认真分析下自己的每一个烦恼，并在另一边写出自己的应对措施，一条一条解决，这时，你要给自己一点积极暗示，然后，开始积极行动，你会发现你很快就走出来了[图片]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积极心态特别重要。这时候的你一定要有积极心态，最重要的是对自己要有信心，并且愿意改变，愿意付诸行动，愿意相信自己是有这个能力和潜能治愈自己的；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607435" y="591185"/>
            <a:ext cx="4704080" cy="460375"/>
            <a:chOff x="3880907" y="591208"/>
            <a:chExt cx="4430186" cy="460375"/>
          </a:xfrm>
        </p:grpSpPr>
        <p:sp>
          <p:nvSpPr>
            <p:cNvPr id="24" name="矩形 23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采取正确措施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423583" y="780655"/>
              <a:ext cx="508000" cy="82770"/>
              <a:chOff x="6236870" y="-339570"/>
              <a:chExt cx="508000" cy="8277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3687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4948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66210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96456" y="780655"/>
              <a:ext cx="508000" cy="82770"/>
              <a:chOff x="6440072" y="-339570"/>
              <a:chExt cx="508000" cy="8277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4400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66526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8653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: 对角圆角 1"/>
          <p:cNvSpPr/>
          <p:nvPr/>
        </p:nvSpPr>
        <p:spPr>
          <a:xfrm>
            <a:off x="1207770" y="1430655"/>
            <a:ext cx="2257425" cy="44005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问题严重时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49350" y="2171065"/>
            <a:ext cx="12700" cy="3820795"/>
          </a:xfrm>
          <a:prstGeom prst="line">
            <a:avLst/>
          </a:prstGeom>
          <a:ln w="38100">
            <a:solidFill>
              <a:srgbClr val="125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9d12f2ba9b1c105db8fb0be404794d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" y="2948305"/>
            <a:ext cx="4450080" cy="2266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69610" y="2948305"/>
            <a:ext cx="5144135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寻求专业心理咨询的帮助</a:t>
            </a:r>
          </a:p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心理咨询师是协助你解决心理问题的，最终需要你自己来解决自己的问题</a:t>
            </a:r>
          </a:p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在心理咨询过程中，依然要遵循问题不严重时的自我心理调适技巧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796" y="591184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接纳自己的心理问题，不抱怨，不担心，不回避，不遮掩，积极面对。也要学会让症状与自己共存，照样学习生活及社会交往；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情绪宣泄很重要。大部分有心理问题的人都积压了很多负性情绪，这时候一定要把心理的憋闷发泄出来，这是你康复的第一步。特别建议你去运动，每天坚持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40-60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分钟，坚持一段时间，你会看到不一样的效果。当然，宣泄方式可以根据自己的生活状态不同，做出不同的选择，总之是要发泄出来；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理顺生活中的困难。用一张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纸，分两格，把自己的烦恼写下来，其中一边写烦恼，另一边写应对方法，认真分析下自己的每一个烦恼，并在另一边写出自己的应对措施，一条一条解决，这时，你要给自己一点积极暗示，然后，开始积极行动，你会发现你很快就走出来了[图片]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积极心态特别重要。这时候的你一定要有积极心态，最重要的是对自己要有信心，并且愿意改变，愿意付诸行动，愿意相信自己是有这个能力和潜能治愈自己的；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607435" y="591185"/>
            <a:ext cx="4704080" cy="460375"/>
            <a:chOff x="3880907" y="591208"/>
            <a:chExt cx="4430186" cy="460375"/>
          </a:xfrm>
        </p:grpSpPr>
        <p:sp>
          <p:nvSpPr>
            <p:cNvPr id="24" name="矩形 23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采取正确措施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423583" y="780655"/>
              <a:ext cx="508000" cy="82770"/>
              <a:chOff x="6236870" y="-339570"/>
              <a:chExt cx="508000" cy="8277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3687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4948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66210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96456" y="780655"/>
              <a:ext cx="508000" cy="82770"/>
              <a:chOff x="6440072" y="-339570"/>
              <a:chExt cx="508000" cy="8277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4400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66526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8653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: 对角圆角 1"/>
          <p:cNvSpPr/>
          <p:nvPr/>
        </p:nvSpPr>
        <p:spPr>
          <a:xfrm>
            <a:off x="1207770" y="1430655"/>
            <a:ext cx="2975610" cy="52260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问题非常严重时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49350" y="2171065"/>
            <a:ext cx="12700" cy="3820795"/>
          </a:xfrm>
          <a:prstGeom prst="line">
            <a:avLst/>
          </a:prstGeom>
          <a:ln w="38100">
            <a:solidFill>
              <a:srgbClr val="125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30955" y="2785745"/>
            <a:ext cx="7331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尽快寻求医院的心理科或者心理专科医院帮助</a:t>
            </a:r>
          </a:p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药物治疗，遵循医嘱</a:t>
            </a:r>
          </a:p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在吃药过程中也可以配合心理咨询，特别是神经症类的疾病</a:t>
            </a:r>
          </a:p>
          <a:p>
            <a:pPr marL="342900" indent="-342900">
              <a:lnSpc>
                <a:spcPct val="130000"/>
              </a:lnSpc>
              <a:buClr>
                <a:srgbClr val="125730"/>
              </a:buClr>
              <a:buFont typeface="+mj-lt"/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问题较轻时候的自我调适方法及问题较重时的心理咨询求助方法，同样适合这个时候的你。</a:t>
            </a:r>
          </a:p>
        </p:txBody>
      </p:sp>
      <p:pic>
        <p:nvPicPr>
          <p:cNvPr id="4" name="图片 3" descr="daf21a3d42a95ff2cc515121c60cf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4176395"/>
            <a:ext cx="3063875" cy="181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10" name="矩形 9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折角 11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6400" y="0"/>
            <a:ext cx="12224801" cy="6858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02865" y="3298190"/>
            <a:ext cx="757555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积极寻找社会支持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5975" y="1227455"/>
            <a:ext cx="28492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600" dirty="0">
                <a:solidFill>
                  <a:srgbClr val="125730"/>
                </a:solidFill>
                <a:latin typeface="Bahnschrift SemiLight SemiConde" panose="020B0502040204020203" pitchFamily="34" charset="0"/>
              </a:rPr>
              <a:t>05</a:t>
            </a:r>
            <a:endParaRPr lang="zh-CN" altLang="en-US" sz="11500" b="1" spc="600" dirty="0">
              <a:solidFill>
                <a:srgbClr val="12573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8416" y="4465274"/>
            <a:ext cx="52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Life is a trip, do not care about the destination, care should be along the scenery and look at the mood of the scenery.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68408" y="3088478"/>
            <a:ext cx="4855184" cy="115666"/>
            <a:chOff x="2700297" y="2155186"/>
            <a:chExt cx="6634014" cy="158044"/>
          </a:xfrm>
        </p:grpSpPr>
        <p:grpSp>
          <p:nvGrpSpPr>
            <p:cNvPr id="8" name="组合 7"/>
            <p:cNvGrpSpPr/>
            <p:nvPr/>
          </p:nvGrpSpPr>
          <p:grpSpPr>
            <a:xfrm>
              <a:off x="5684283" y="2155186"/>
              <a:ext cx="666042" cy="158044"/>
              <a:chOff x="7213600" y="-496252"/>
              <a:chExt cx="666042" cy="158044"/>
            </a:xfrm>
          </p:grpSpPr>
          <p:sp>
            <p:nvSpPr>
              <p:cNvPr id="15" name="椭圆 14"/>
              <p:cNvSpPr/>
              <p:nvPr/>
            </p:nvSpPr>
            <p:spPr>
              <a:xfrm flipH="1">
                <a:off x="7213600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 flipH="1">
                <a:off x="7467599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7721598" y="-496252"/>
                <a:ext cx="158044" cy="158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528621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00297" y="2234208"/>
              <a:ext cx="2805690" cy="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0A3E90-5C55-68E2-4362-894F4CAB94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650A6C-C77B-BF65-A4FD-084A2F919C3E}"/>
              </a:ext>
            </a:extLst>
          </p:cNvPr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日常生活中，许多人也会陷入到“习惯性无助”当中，尤其是长时间经历失败的人，他们就会觉得自己“这也不行，那也不行”，进而对自己失去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A88332-EF2D-77BF-6286-564AE34A54C3}"/>
              </a:ext>
            </a:extLst>
          </p:cNvPr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663A19-D87A-06E9-1B4A-FDC39A14D3D2}"/>
                </a:ext>
              </a:extLst>
            </p:cNvPr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案例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0AFF6A0-64CA-23E5-D919-AF2B62097396}"/>
                </a:ext>
              </a:extLst>
            </p:cNvPr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224541E-F894-D52A-2B8F-1B2AA28A674F}"/>
                  </a:ext>
                </a:extLst>
              </p:cNvPr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BFC3B12-F5B1-905A-498C-1A0100E6821C}"/>
                  </a:ext>
                </a:extLst>
              </p:cNvPr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B7B3B4F-75B3-3C6A-C7C5-7051DE3B764C}"/>
                  </a:ext>
                </a:extLst>
              </p:cNvPr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54EEA46-D1EE-4853-4FD9-0BDFB6826B5C}"/>
                </a:ext>
              </a:extLst>
            </p:cNvPr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4E50C3C-3C11-649B-D18E-87830D2C93A5}"/>
                  </a:ext>
                </a:extLst>
              </p:cNvPr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ACD841-49B3-33A4-67A5-C7FA0CE1ABB4}"/>
                  </a:ext>
                </a:extLst>
              </p:cNvPr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7F3549A-51FE-125E-6D92-591BC1F63A15}"/>
                  </a:ext>
                </a:extLst>
              </p:cNvPr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8DAF9202-2C75-9F0A-20B1-65AD40FB5A7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4520" y="2532904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EB6490-4A94-1D2A-6B2F-095F3A1EA2A5}"/>
              </a:ext>
            </a:extLst>
          </p:cNvPr>
          <p:cNvSpPr txBox="1"/>
          <p:nvPr/>
        </p:nvSpPr>
        <p:spPr>
          <a:xfrm>
            <a:off x="715009" y="3054503"/>
            <a:ext cx="8631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心理学家曾做过这样一个比喻：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2DCB5E-542C-147A-9F12-A1510B701FE8}"/>
              </a:ext>
            </a:extLst>
          </p:cNvPr>
          <p:cNvGrpSpPr/>
          <p:nvPr/>
        </p:nvGrpSpPr>
        <p:grpSpPr>
          <a:xfrm>
            <a:off x="612455" y="1241640"/>
            <a:ext cx="10967085" cy="1544320"/>
            <a:chOff x="2049321" y="2393244"/>
            <a:chExt cx="8266354" cy="1204091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D44C629-9DD3-6ED7-18D7-CB86D8CAFF2A}"/>
                </a:ext>
              </a:extLst>
            </p:cNvPr>
            <p:cNvSpPr/>
            <p:nvPr/>
          </p:nvSpPr>
          <p:spPr>
            <a:xfrm>
              <a:off x="2049321" y="2393244"/>
              <a:ext cx="8266354" cy="120359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32357A2-E691-A9B5-2F6E-54A5C3F1220B}"/>
                </a:ext>
              </a:extLst>
            </p:cNvPr>
            <p:cNvSpPr/>
            <p:nvPr/>
          </p:nvSpPr>
          <p:spPr>
            <a:xfrm>
              <a:off x="2049321" y="2393244"/>
              <a:ext cx="932843" cy="12040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心理素质是成功基础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179E6FC-462E-C17C-EB34-8EF4DBAF029F}"/>
                </a:ext>
              </a:extLst>
            </p:cNvPr>
            <p:cNvSpPr txBox="1"/>
            <p:nvPr/>
          </p:nvSpPr>
          <p:spPr>
            <a:xfrm>
              <a:off x="3064648" y="2569375"/>
              <a:ext cx="7247359" cy="755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/>
                <a:t>美国心理学家特尔曼，对</a:t>
              </a:r>
              <a:r>
                <a:rPr lang="en-US" altLang="zh-CN" sz="2000" dirty="0"/>
                <a:t>800</a:t>
              </a:r>
              <a:r>
                <a:rPr lang="zh-CN" altLang="en-US" sz="2000" dirty="0"/>
                <a:t>名男性进行了</a:t>
              </a:r>
              <a:r>
                <a:rPr lang="en-US" altLang="zh-CN" sz="2000" dirty="0"/>
                <a:t>30</a:t>
              </a:r>
              <a:r>
                <a:rPr lang="zh-CN" altLang="en-US" sz="2000" dirty="0"/>
                <a:t>年的跟踪研究表明，成就最大的</a:t>
              </a:r>
              <a:r>
                <a:rPr lang="en-US" altLang="zh-CN" sz="2000" dirty="0"/>
                <a:t>20%</a:t>
              </a:r>
              <a:r>
                <a:rPr lang="zh-CN" altLang="en-US" sz="2000" dirty="0"/>
                <a:t>和成就最小的</a:t>
              </a:r>
              <a:r>
                <a:rPr lang="en-US" altLang="zh-CN" sz="2000" dirty="0"/>
                <a:t>20%</a:t>
              </a:r>
              <a:r>
                <a:rPr lang="zh-CN" altLang="en-US" sz="2000" dirty="0"/>
                <a:t>之间，最明显的差别不在于智力水平，而在于是否有良好的心理素质</a:t>
              </a:r>
              <a:endParaRPr lang="zh-CN" altLang="en-US" sz="2000" b="1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05AF0C2-5DA5-0724-4A47-3C7C329389B1}"/>
              </a:ext>
            </a:extLst>
          </p:cNvPr>
          <p:cNvSpPr txBox="1"/>
          <p:nvPr/>
        </p:nvSpPr>
        <p:spPr>
          <a:xfrm>
            <a:off x="1688627" y="3752268"/>
            <a:ext cx="881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心理状态良好的时候，你的思维速度和积极力相当于一辆汽车行驶在高速公路上；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D975B3-E5A1-AC57-184F-32AA89F264C0}"/>
              </a:ext>
            </a:extLst>
          </p:cNvPr>
          <p:cNvSpPr txBox="1"/>
          <p:nvPr/>
        </p:nvSpPr>
        <p:spPr>
          <a:xfrm>
            <a:off x="1688626" y="4422576"/>
            <a:ext cx="803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当心理状态一般时，相当于一辆汽车行驶在柏油马路上；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F64ABB-B9C9-1F31-EEC3-6983414D9CCB}"/>
              </a:ext>
            </a:extLst>
          </p:cNvPr>
          <p:cNvSpPr txBox="1"/>
          <p:nvPr/>
        </p:nvSpPr>
        <p:spPr>
          <a:xfrm>
            <a:off x="1688626" y="5008012"/>
            <a:ext cx="881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当你心理状态极差的时候，相当于一辆汽车行驶在崎岖不平的山路上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F1ADB02-89FA-A230-EC5B-F44D29E6F5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88384" y="3831206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7C816A3-435F-A000-C60D-C1DFD45C49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76929" y="4501514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8FE3369-DBDC-774B-01C7-CFFC4CB653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88384" y="5086950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85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5"/>
          <a:srcRect l="2036" t="4673" r="2113" b="4456"/>
          <a:stretch>
            <a:fillRect/>
          </a:stretch>
        </p:blipFill>
        <p:spPr>
          <a:xfrm>
            <a:off x="325137" y="342900"/>
            <a:ext cx="11533488" cy="618455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9796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对角圆角 1"/>
          <p:cNvSpPr/>
          <p:nvPr/>
        </p:nvSpPr>
        <p:spPr>
          <a:xfrm>
            <a:off x="1342955" y="1343378"/>
            <a:ext cx="1580444" cy="5983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父母</a:t>
            </a:r>
          </a:p>
        </p:txBody>
      </p:sp>
      <p:sp>
        <p:nvSpPr>
          <p:cNvPr id="3" name="矩形 2"/>
          <p:cNvSpPr/>
          <p:nvPr/>
        </p:nvSpPr>
        <p:spPr>
          <a:xfrm>
            <a:off x="1332936" y="3179224"/>
            <a:ext cx="2952174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父母的支持是最有效的</a:t>
            </a:r>
          </a:p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altLang="en-US" sz="1600">
                <a:sym typeface="+mn-ea"/>
              </a:rPr>
              <a:t>父母是我们心理成长和发展的最重要支持</a:t>
            </a:r>
            <a:endParaRPr lang="zh-CN" sz="1600" dirty="0">
              <a:solidFill>
                <a:schemeClr val="tx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fontAlgn="auto">
              <a:lnSpc>
                <a:spcPct val="200000"/>
              </a:lnSpc>
              <a:buNone/>
            </a:pPr>
            <a:endParaRPr lang="zh-CN" sz="1600" dirty="0">
              <a:solidFill>
                <a:schemeClr val="tx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75645" y="2596444"/>
            <a:ext cx="9956799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菱形 21"/>
          <p:cNvSpPr/>
          <p:nvPr/>
        </p:nvSpPr>
        <p:spPr>
          <a:xfrm>
            <a:off x="5704840" y="2205990"/>
            <a:ext cx="799465" cy="799465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9001125" y="2205990"/>
            <a:ext cx="799465" cy="799465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2408555" y="2205990"/>
            <a:ext cx="799465" cy="799465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013710" y="563245"/>
            <a:ext cx="5946775" cy="460375"/>
            <a:chOff x="3880907" y="591208"/>
            <a:chExt cx="4430186" cy="460375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积极寻找社会支持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423583" y="780655"/>
              <a:ext cx="508000" cy="82770"/>
              <a:chOff x="6236870" y="-339570"/>
              <a:chExt cx="508000" cy="82770"/>
            </a:xfrm>
          </p:grpSpPr>
          <p:sp>
            <p:nvSpPr>
              <p:cNvPr id="10" name="椭圆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23687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6449485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>
                <p:custDataLst>
                  <p:tags r:id="rId11"/>
                </p:custDataLst>
              </p:nvPr>
            </p:nvSpPr>
            <p:spPr>
              <a:xfrm>
                <a:off x="6662100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196456" y="780655"/>
              <a:ext cx="508000" cy="82770"/>
              <a:chOff x="6440072" y="-339570"/>
              <a:chExt cx="508000" cy="82770"/>
            </a:xfrm>
          </p:grpSpPr>
          <p:sp>
            <p:nvSpPr>
              <p:cNvPr id="14" name="椭圆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64400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66526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>
                <p:custDataLst>
                  <p:tags r:id="rId8"/>
                </p:custDataLst>
              </p:nvPr>
            </p:nvSpPr>
            <p:spPr>
              <a:xfrm>
                <a:off x="68653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矩形: 对角圆角 1"/>
          <p:cNvSpPr/>
          <p:nvPr>
            <p:custDataLst>
              <p:tags r:id="rId1"/>
            </p:custDataLst>
          </p:nvPr>
        </p:nvSpPr>
        <p:spPr>
          <a:xfrm>
            <a:off x="4628445" y="1343378"/>
            <a:ext cx="1580444" cy="5983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朋友</a:t>
            </a:r>
          </a:p>
        </p:txBody>
      </p:sp>
      <p:sp>
        <p:nvSpPr>
          <p:cNvPr id="46" name="矩形: 对角圆角 1"/>
          <p:cNvSpPr/>
          <p:nvPr>
            <p:custDataLst>
              <p:tags r:id="rId2"/>
            </p:custDataLst>
          </p:nvPr>
        </p:nvSpPr>
        <p:spPr>
          <a:xfrm>
            <a:off x="7913935" y="1349093"/>
            <a:ext cx="1580444" cy="59831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老师</a:t>
            </a:r>
          </a:p>
        </p:txBody>
      </p:sp>
      <p:sp>
        <p:nvSpPr>
          <p:cNvPr id="49" name="心形 48"/>
          <p:cNvSpPr/>
          <p:nvPr/>
        </p:nvSpPr>
        <p:spPr>
          <a:xfrm>
            <a:off x="5918200" y="2467610"/>
            <a:ext cx="373380" cy="306705"/>
          </a:xfrm>
          <a:prstGeom prst="hear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太阳形 49"/>
          <p:cNvSpPr/>
          <p:nvPr/>
        </p:nvSpPr>
        <p:spPr>
          <a:xfrm>
            <a:off x="9173845" y="2372360"/>
            <a:ext cx="480060" cy="440055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五角星 53"/>
          <p:cNvSpPr/>
          <p:nvPr/>
        </p:nvSpPr>
        <p:spPr>
          <a:xfrm>
            <a:off x="2581910" y="2374265"/>
            <a:ext cx="453390" cy="400050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>
            <p:custDataLst>
              <p:tags r:id="rId3"/>
            </p:custDataLst>
          </p:nvPr>
        </p:nvSpPr>
        <p:spPr>
          <a:xfrm>
            <a:off x="4623506" y="3172874"/>
            <a:ext cx="2952174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不要回避社交</a:t>
            </a:r>
          </a:p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altLang="en-US" sz="1600">
                <a:sym typeface="+mn-ea"/>
              </a:rPr>
              <a:t>坦诚的向朋友表达自己的情况，向他们诉说你的渴望，大家会更愿意选择去帮助你</a:t>
            </a:r>
          </a:p>
        </p:txBody>
      </p:sp>
      <p:sp>
        <p:nvSpPr>
          <p:cNvPr id="57" name="矩形 56"/>
          <p:cNvSpPr/>
          <p:nvPr>
            <p:custDataLst>
              <p:tags r:id="rId4"/>
            </p:custDataLst>
          </p:nvPr>
        </p:nvSpPr>
        <p:spPr>
          <a:xfrm>
            <a:off x="7914076" y="3178589"/>
            <a:ext cx="2952174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sz="1600" dirty="0">
                <a:solidFill>
                  <a:schemeClr val="tx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主动沟通</a:t>
            </a:r>
          </a:p>
          <a:p>
            <a:pPr marL="285750" indent="-285750" fontAlgn="auto">
              <a:lnSpc>
                <a:spcPct val="200000"/>
              </a:lnSpc>
              <a:buClr>
                <a:srgbClr val="125730"/>
              </a:buClr>
              <a:buFont typeface="Wingdings" panose="05000000000000000000" charset="0"/>
              <a:buChar char="u"/>
            </a:pPr>
            <a:r>
              <a:rPr lang="zh-CN" altLang="en-US" sz="1600">
                <a:sym typeface="+mn-ea"/>
              </a:rPr>
              <a:t>让学校老师知道是为了更好帮助你康复，为了给你更大的心理支持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5" name="矩形 4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折角 6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-16401" y="457200"/>
            <a:ext cx="12224801" cy="6858000"/>
          </a:xfrm>
          <a:prstGeom prst="rect">
            <a:avLst/>
          </a:prstGeom>
          <a:blipFill dpi="0" rotWithShape="1">
            <a:blip r:embed="rId7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2749550" y="3302635"/>
            <a:ext cx="6692900" cy="11709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fontAlgn="ctr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地址：大学生活动中心北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320</a:t>
            </a:r>
          </a:p>
          <a:p>
            <a:pPr algn="dist" fontAlgn="ctr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预约电话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0631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5687533/5678441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3536118" y="2657654"/>
            <a:ext cx="50006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accent1">
                    <a:lumMod val="75000"/>
                  </a:schemeClr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大学生心理发展中心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366">
            <a:off x="3975881" y="4415353"/>
            <a:ext cx="2339529" cy="3404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713">
            <a:off x="9982988" y="1156340"/>
            <a:ext cx="2339529" cy="340450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24844" y="1041400"/>
            <a:ext cx="9697156" cy="4854223"/>
            <a:chOff x="1224844" y="1041400"/>
            <a:chExt cx="9697156" cy="4854223"/>
          </a:xfrm>
        </p:grpSpPr>
        <p:sp>
          <p:nvSpPr>
            <p:cNvPr id="5" name="矩形 4"/>
            <p:cNvSpPr/>
            <p:nvPr/>
          </p:nvSpPr>
          <p:spPr>
            <a:xfrm rot="169740">
              <a:off x="1270000" y="1041400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1337499">
              <a:off x="1224844" y="1120423"/>
              <a:ext cx="9652000" cy="477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折角 6"/>
            <p:cNvSpPr/>
            <p:nvPr/>
          </p:nvSpPr>
          <p:spPr>
            <a:xfrm>
              <a:off x="1331465" y="1182829"/>
              <a:ext cx="9529066" cy="4371304"/>
            </a:xfrm>
            <a:prstGeom prst="foldedCorner">
              <a:avLst>
                <a:gd name="adj" fmla="val 1899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-16401" y="457200"/>
            <a:ext cx="12224801" cy="6858000"/>
          </a:xfrm>
          <a:prstGeom prst="rect">
            <a:avLst/>
          </a:prstGeom>
          <a:blipFill dpi="0" rotWithShape="1">
            <a:blip r:embed="rId7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2749550" y="3302635"/>
            <a:ext cx="6692900" cy="11709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fontAlgn="ctr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地址：大学生活动中心北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320</a:t>
            </a:r>
          </a:p>
          <a:p>
            <a:pPr algn="dist" fontAlgn="ctr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预约电话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0631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Wingdings" panose="05000000000000000000" pitchFamily="2" charset="2"/>
              </a:rPr>
              <a:t>5687533/5678441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3536118" y="2657654"/>
            <a:ext cx="50006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chemeClr val="accent1">
                    <a:lumMod val="75000"/>
                  </a:schemeClr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大学生心理发展中心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46D35F1-1E56-25C3-842A-F95A3D598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9272" y="1857516"/>
            <a:ext cx="8219621" cy="34950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5C2AAB-BDD4-6511-488E-172C528DA6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745" t="21210" r="14200" b="24557"/>
          <a:stretch>
            <a:fillRect/>
          </a:stretch>
        </p:blipFill>
        <p:spPr>
          <a:xfrm>
            <a:off x="-32801" y="2965832"/>
            <a:ext cx="3967515" cy="38921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98213F-74CD-17E4-226F-EFEC6EAB7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54" t="53814" r="33526" b="3812"/>
          <a:stretch>
            <a:fillRect/>
          </a:stretch>
        </p:blipFill>
        <p:spPr>
          <a:xfrm>
            <a:off x="7600949" y="0"/>
            <a:ext cx="4583958" cy="3146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90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36" t="4673" r="2113" b="4456"/>
          <a:stretch>
            <a:fillRect/>
          </a:stretch>
        </p:blipFill>
        <p:spPr>
          <a:xfrm>
            <a:off x="329256" y="384029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日常生活中，许多人也会陷入到“习惯性无助”当中，尤其是长时间经历失败的人，他们就会觉得自己“这也不行，那也不行”，进而对自己失去信心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心理健康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75A06E2-9FDD-66AA-2E01-B9906215A8C0}"/>
              </a:ext>
            </a:extLst>
          </p:cNvPr>
          <p:cNvSpPr/>
          <p:nvPr/>
        </p:nvSpPr>
        <p:spPr>
          <a:xfrm>
            <a:off x="1078315" y="1183150"/>
            <a:ext cx="37924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企业心理测试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864AE5-9452-C930-4588-3112EA1235E6}"/>
              </a:ext>
            </a:extLst>
          </p:cNvPr>
          <p:cNvSpPr txBox="1"/>
          <p:nvPr/>
        </p:nvSpPr>
        <p:spPr>
          <a:xfrm>
            <a:off x="1197473" y="4611659"/>
            <a:ext cx="10142473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心理测评有助于预防风险，减少特殊事件发生可能性。例如，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卫健委要求机关、企事业和其他用人单位要将干部和职工心理健康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作为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企业文化建设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的重要内容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，通过</a:t>
            </a:r>
            <a:r>
              <a:rPr lang="zh-CN" altLang="en-US" dirty="0">
                <a:solidFill>
                  <a:srgbClr val="121212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心理评估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、心理疏导与咨询、转诊转介等服务，提高职业人群抑郁症防治水平。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73F2A4-2C65-CC10-117A-7FB8CB0AD144}"/>
              </a:ext>
            </a:extLst>
          </p:cNvPr>
          <p:cNvSpPr txBox="1"/>
          <p:nvPr/>
        </p:nvSpPr>
        <p:spPr>
          <a:xfrm>
            <a:off x="1197473" y="3143256"/>
            <a:ext cx="9797051" cy="1296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通过心理测评的数据能预测员工能力表现、业绩情况等。此方面是需要组织投入一定精力，并在一段时间内，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通过数据积累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、模型搭建，能够搭建起一套符合企业实际情况，且对于员工表现、业绩等有一定预测效力的模型，最终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帮助企业预测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员工可能表现与适应情况；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A2AD92-6A30-386C-D78B-6BD381CCFE20}"/>
              </a:ext>
            </a:extLst>
          </p:cNvPr>
          <p:cNvSpPr txBox="1"/>
          <p:nvPr/>
        </p:nvSpPr>
        <p:spPr>
          <a:xfrm>
            <a:off x="1197474" y="1992470"/>
            <a:ext cx="9797051" cy="88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心理测评是人才数据的重要来源之一。通过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测评可以较为量化员工能力、状态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，并提供公司内部、市场水平的横向和纵向比较，从而能为人力资源政策制定提供较为精准的依据；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45A8552-8D0F-D428-51C3-8E368E3B9EDF}"/>
              </a:ext>
            </a:extLst>
          </p:cNvPr>
          <p:cNvSpPr/>
          <p:nvPr/>
        </p:nvSpPr>
        <p:spPr>
          <a:xfrm>
            <a:off x="4284368" y="1191376"/>
            <a:ext cx="37924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企业员工心理辅导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7BC3BB-C00D-6771-2A79-E5EB06872031}"/>
              </a:ext>
            </a:extLst>
          </p:cNvPr>
          <p:cNvSpPr/>
          <p:nvPr/>
        </p:nvSpPr>
        <p:spPr>
          <a:xfrm>
            <a:off x="7875990" y="1183150"/>
            <a:ext cx="37924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企业文化建设重要内容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9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036" t="4673" r="2113" b="4456"/>
          <a:stretch>
            <a:fillRect/>
          </a:stretch>
        </p:blipFill>
        <p:spPr>
          <a:xfrm>
            <a:off x="329256" y="384029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日常生活中，许多人也会陷入到“习惯性无助”当中，尤其是长时间经历失败的人，他们就会觉得自己“这也不行，那也不行”，进而对自己失去信心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心理健康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>
            <a:off x="1704556" y="4441294"/>
            <a:ext cx="283354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有效识别，及时应对</a:t>
            </a:r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科学认识，消除病耻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积极求助，正确处理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6179" y="1227704"/>
            <a:ext cx="2437765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习得性无助</a:t>
            </a:r>
          </a:p>
        </p:txBody>
      </p:sp>
      <p:sp>
        <p:nvSpPr>
          <p:cNvPr id="44" name="矩形 43"/>
          <p:cNvSpPr/>
          <p:nvPr/>
        </p:nvSpPr>
        <p:spPr>
          <a:xfrm>
            <a:off x="6371255" y="4365788"/>
            <a:ext cx="411324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引导学生习得有效的自我调节方法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引导同学之间互相关心关爱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引导班级形成积极和谐的班级氛围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255" y="3166367"/>
            <a:ext cx="5076825" cy="3228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16B1BE-3424-FCF9-18A3-AE361379A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5" y="3429000"/>
            <a:ext cx="5076825" cy="25708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3E7D86D-7C04-5ECC-0A0F-70D359DA21DB}"/>
              </a:ext>
            </a:extLst>
          </p:cNvPr>
          <p:cNvSpPr txBox="1"/>
          <p:nvPr/>
        </p:nvSpPr>
        <p:spPr>
          <a:xfrm>
            <a:off x="1704556" y="1837528"/>
            <a:ext cx="9133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在日常生活中，许多人也会陷入到“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习得性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无助”当中，尤其是长时间经历失败的人，他们就会觉得自己“这也不行，那也不行”，进而对自己失去信心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因“习得性无助”而产生的绝望、抑郁和意志消沉，是许多心理和行为问题产生的根源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B4B99E-3B90-A89B-AEC5-50B168EEAB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46860" y="2331964"/>
            <a:ext cx="213360" cy="21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2E7A97-9A0A-7372-EC07-7BB16825AC54}"/>
              </a:ext>
            </a:extLst>
          </p:cNvPr>
          <p:cNvSpPr txBox="1"/>
          <p:nvPr/>
        </p:nvSpPr>
        <p:spPr>
          <a:xfrm rot="821288">
            <a:off x="8666759" y="1381761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塞利格曼实验</a:t>
            </a:r>
          </a:p>
        </p:txBody>
      </p:sp>
    </p:spTree>
    <p:extLst>
      <p:ext uri="{BB962C8B-B14F-4D97-AF65-F5344CB8AC3E}">
        <p14:creationId xmlns:p14="http://schemas.microsoft.com/office/powerpoint/2010/main" val="39848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0A3E90-5C55-68E2-4362-894F4CAB9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650A6C-C77B-BF65-A4FD-084A2F919C3E}"/>
              </a:ext>
            </a:extLst>
          </p:cNvPr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日常生活中，许多人也会陷入到“习惯性无助”当中，尤其是长时间经历失败的人，他们就会觉得自己“这也不行，那也不行”，进而对自己失去，也就失去了奋斗的勇气。事实上，并非是我们真不行，而是陷人了“塞利格曼效应”当中。这种心理会让我们从内心否定自己，认为失败的原因在自己身上，从而丧失再次尝试的勇气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A88332-EF2D-77BF-6286-564AE34A54C3}"/>
              </a:ext>
            </a:extLst>
          </p:cNvPr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663A19-D87A-06E9-1B4A-FDC39A14D3D2}"/>
                </a:ext>
              </a:extLst>
            </p:cNvPr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案例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0AFF6A0-64CA-23E5-D919-AF2B62097396}"/>
                </a:ext>
              </a:extLst>
            </p:cNvPr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224541E-F894-D52A-2B8F-1B2AA28A674F}"/>
                  </a:ext>
                </a:extLst>
              </p:cNvPr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BFC3B12-F5B1-905A-498C-1A0100E6821C}"/>
                  </a:ext>
                </a:extLst>
              </p:cNvPr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B7B3B4F-75B3-3C6A-C7C5-7051DE3B764C}"/>
                  </a:ext>
                </a:extLst>
              </p:cNvPr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54EEA46-D1EE-4853-4FD9-0BDFB6826B5C}"/>
                </a:ext>
              </a:extLst>
            </p:cNvPr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4E50C3C-3C11-649B-D18E-87830D2C93A5}"/>
                  </a:ext>
                </a:extLst>
              </p:cNvPr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ACD841-49B3-33A4-67A5-C7FA0CE1ABB4}"/>
                  </a:ext>
                </a:extLst>
              </p:cNvPr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7F3549A-51FE-125E-6D92-591BC1F63A15}"/>
                  </a:ext>
                </a:extLst>
              </p:cNvPr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06250A4-1453-3F0C-C158-DED75B9FF46D}"/>
              </a:ext>
            </a:extLst>
          </p:cNvPr>
          <p:cNvSpPr txBox="1"/>
          <p:nvPr/>
        </p:nvSpPr>
        <p:spPr>
          <a:xfrm>
            <a:off x="1454726" y="2128580"/>
            <a:ext cx="89885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快乐不在于外在条件，而在于内在态度。”</a:t>
            </a:r>
          </a:p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老人点点头说：“没错。快乐是一种选择，也是一种能力。只要你愿意并努力去选择快乐，并培养快乐的能力，你就能拥有快乐。”</a:t>
            </a:r>
          </a:p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年轻人感激地说：“谢谢你给了我启示和帮助。从今天开始，我也要像你一样对自己说这三句话，并用心去实践它们。”</a:t>
            </a:r>
          </a:p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故事讲完了。</a:t>
            </a:r>
          </a:p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同学们 ，这个故事告诉我们 ，我们 的 心理状态 和 心理健康 ，其实 很大程度 上 取决于 我们 的 思想 和 语言 。如果 我们 总 是 把 自己 和 生活 看 得 很 消极 和 糟糕 ，那么 我们 就 会 陷入 无尽 的 烦恼 和 苦闷 中 。但 如果 我们 能 多 些 积极 和 乐观 的 思想 和 语言 ，那么 我们 就 会 拥有 更 多 的 动力 和 希望 ，并 创造 出 更 多 的 美好 和 快乐 。所以 ，让 我们 都 学会 对 自己 好 一点 ，对 生活 好 一点 ，对 心理 健康 好 一点 吧！</a:t>
            </a:r>
          </a:p>
        </p:txBody>
      </p:sp>
    </p:spTree>
    <p:extLst>
      <p:ext uri="{BB962C8B-B14F-4D97-AF65-F5344CB8AC3E}">
        <p14:creationId xmlns:p14="http://schemas.microsoft.com/office/powerpoint/2010/main" val="302078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自我评估方式：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2023</a:t>
              </a:r>
              <a:r>
                <a:rPr lang="zh-CN" altLang="en-US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  <a:sym typeface="+mn-ea"/>
                </a:rPr>
                <a:t>年度工作重点</a:t>
              </a:r>
              <a:endParaRPr lang="zh-CN" altLang="en-US" sz="24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304207" y="2365024"/>
            <a:ext cx="3296890" cy="2369046"/>
            <a:chOff x="1713561" y="2855140"/>
            <a:chExt cx="2101617" cy="2901244"/>
          </a:xfrm>
        </p:grpSpPr>
        <p:sp>
          <p:nvSpPr>
            <p:cNvPr id="39" name="矩形: 圆角 3"/>
            <p:cNvSpPr/>
            <p:nvPr>
              <p:custDataLst>
                <p:tags r:id="rId3"/>
              </p:custDataLst>
            </p:nvPr>
          </p:nvSpPr>
          <p:spPr>
            <a:xfrm>
              <a:off x="1729211" y="2855140"/>
              <a:ext cx="2085967" cy="2901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箭头: 五边形 4"/>
            <p:cNvSpPr/>
            <p:nvPr>
              <p:custDataLst>
                <p:tags r:id="rId4"/>
              </p:custDataLst>
            </p:nvPr>
          </p:nvSpPr>
          <p:spPr>
            <a:xfrm>
              <a:off x="1713561" y="2918413"/>
              <a:ext cx="656065" cy="37777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预防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473297" y="2955171"/>
            <a:ext cx="283354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有效识别，及时应对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科学认识，消除病耻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积极求助，正确处理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56111" y="1138205"/>
            <a:ext cx="528786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做好预防和引导相结合的心理健康教育工作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5850525" y="2244477"/>
            <a:ext cx="4469132" cy="2369046"/>
            <a:chOff x="1713561" y="2855140"/>
            <a:chExt cx="2101617" cy="2901244"/>
          </a:xfrm>
        </p:grpSpPr>
        <p:sp>
          <p:nvSpPr>
            <p:cNvPr id="42" name="矩形: 圆角 3"/>
            <p:cNvSpPr/>
            <p:nvPr>
              <p:custDataLst>
                <p:tags r:id="rId1"/>
              </p:custDataLst>
            </p:nvPr>
          </p:nvSpPr>
          <p:spPr>
            <a:xfrm>
              <a:off x="1729211" y="2855140"/>
              <a:ext cx="2085967" cy="29012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箭头: 五边形 4"/>
            <p:cNvSpPr/>
            <p:nvPr>
              <p:custDataLst>
                <p:tags r:id="rId2"/>
              </p:custDataLst>
            </p:nvPr>
          </p:nvSpPr>
          <p:spPr>
            <a:xfrm>
              <a:off x="1713561" y="2918413"/>
              <a:ext cx="656065" cy="37777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引导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6126026" y="2847280"/>
            <a:ext cx="411324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引导学生习得有效的自我调节方法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引导同学之间互相关心关爱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516F5F"/>
              </a:buClr>
              <a:buFont typeface="Wingdings" panose="05000000000000000000" charset="0"/>
              <a:buChar char="n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阿里巴巴普惠体" panose="00020600040101010101" charset="-122"/>
                <a:sym typeface="+mn-ea"/>
              </a:rPr>
              <a:t>引导班级形成积极和谐的班级氛围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自我评估方式：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2023</a:t>
              </a:r>
              <a:r>
                <a:rPr lang="zh-CN" altLang="en-US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年重点建设的载体</a:t>
              </a:r>
              <a:endParaRPr lang="zh-CN" altLang="en-US" sz="24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/>
          <p:nvPr/>
        </p:nvSpPr>
        <p:spPr>
          <a:xfrm>
            <a:off x="3110098" y="1659246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班级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470590" y="4609722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社团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330377" y="1612605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书院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252203" y="4602704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学院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62919" y="2779961"/>
            <a:ext cx="1949380" cy="1822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心理</a:t>
            </a:r>
            <a:endParaRPr lang="en-US" altLang="zh-CN" sz="24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中心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691" y="1758462"/>
            <a:ext cx="452175" cy="36933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紧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扣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学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生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基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本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需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求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和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重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大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关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361526" y="1582340"/>
            <a:ext cx="452175" cy="39703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围绕学生长足的发展和人格完善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36" t="4673" r="2113" b="4456"/>
          <a:stretch>
            <a:fillRect/>
          </a:stretch>
        </p:blipFill>
        <p:spPr>
          <a:xfrm>
            <a:off x="329256" y="336722"/>
            <a:ext cx="11533488" cy="61845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3023" y="514349"/>
            <a:ext cx="11185954" cy="5829302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自我评估方式：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50260" y="592455"/>
            <a:ext cx="5593715" cy="460375"/>
            <a:chOff x="3880907" y="591208"/>
            <a:chExt cx="4430186" cy="460375"/>
          </a:xfrm>
        </p:grpSpPr>
        <p:sp>
          <p:nvSpPr>
            <p:cNvPr id="29" name="矩形 28"/>
            <p:cNvSpPr/>
            <p:nvPr/>
          </p:nvSpPr>
          <p:spPr>
            <a:xfrm>
              <a:off x="3880907" y="591208"/>
              <a:ext cx="443018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2023</a:t>
              </a:r>
              <a:r>
                <a:rPr lang="zh-CN" altLang="en-US" sz="2400" b="1" spc="600">
                  <a:solidFill>
                    <a:srgbClr val="125730"/>
                  </a:solidFill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年重点建设的载体</a:t>
              </a:r>
              <a:endParaRPr lang="zh-CN" altLang="en-US" sz="2400" b="1" spc="600" dirty="0">
                <a:solidFill>
                  <a:srgbClr val="12573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130516" y="780655"/>
              <a:ext cx="508000" cy="82770"/>
              <a:chOff x="5943803" y="-339570"/>
              <a:chExt cx="508000" cy="8277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4380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156418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369033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7465256" y="780655"/>
              <a:ext cx="508000" cy="82770"/>
              <a:chOff x="6708872" y="-339570"/>
              <a:chExt cx="508000" cy="8277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70887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6921487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134102" y="-339570"/>
                <a:ext cx="82770" cy="8277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/>
          <p:nvPr/>
        </p:nvSpPr>
        <p:spPr>
          <a:xfrm>
            <a:off x="2718303" y="2188836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宿舍</a:t>
            </a:r>
          </a:p>
        </p:txBody>
      </p:sp>
      <p:sp>
        <p:nvSpPr>
          <p:cNvPr id="24" name="椭圆 23"/>
          <p:cNvSpPr/>
          <p:nvPr/>
        </p:nvSpPr>
        <p:spPr>
          <a:xfrm>
            <a:off x="7588822" y="2189185"/>
            <a:ext cx="1215162" cy="12151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</a:t>
            </a:r>
          </a:p>
        </p:txBody>
      </p:sp>
      <p:sp>
        <p:nvSpPr>
          <p:cNvPr id="28" name="椭圆 27"/>
          <p:cNvSpPr/>
          <p:nvPr/>
        </p:nvSpPr>
        <p:spPr>
          <a:xfrm>
            <a:off x="4786414" y="2959666"/>
            <a:ext cx="1949380" cy="1822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4691" y="1758462"/>
            <a:ext cx="452175" cy="36933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紧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扣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学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生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基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本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需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求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和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重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大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关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361526" y="1582340"/>
            <a:ext cx="452175" cy="39703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围绕学生长足的发展和人格完善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3FE5E1-DAD3-EF81-CF4C-B368B808F5AB}"/>
              </a:ext>
            </a:extLst>
          </p:cNvPr>
          <p:cNvSpPr txBox="1"/>
          <p:nvPr/>
        </p:nvSpPr>
        <p:spPr>
          <a:xfrm>
            <a:off x="3717679" y="1636916"/>
            <a:ext cx="46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孟母三迁的道理    环境决定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7ce4b41-45c6-48e1-aa35-2376df701c0c"/>
  <p:tag name="COMMONDATA" val="eyJoZGlkIjoiMmVjYzBlYzgxOGM3NTg5OWNjMDY5NDljMDY4ZWY4Z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0928;#16054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1352;#159855;#16023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0928;#16054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1352;#159855;#16023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0928;#160540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245_1*k*1"/>
  <p:tag name="KSO_WM_UNIT_LAYERLEVEL" val="1"/>
  <p:tag name="KSO_WM_TAG_VERSION" val="1.0"/>
  <p:tag name="KSO_WM_BEAUTIFY_FLAG" val=""/>
  <p:tag name="KSO_WM_UNIT_TYPE" val="k"/>
  <p:tag name="KSO_WM_UNIT_INDEX" val="1"/>
  <p:tag name="KSO_WM_TEMPLATE_CATEGORY" val="custom"/>
  <p:tag name="KSO_WM_TEMPLATE_INDEX" val="20200245"/>
  <p:tag name="KSO_WM_UNIT_NOCLEAR" val="0"/>
  <p:tag name="KSO_WM_UNIT_VALUE" val="3"/>
  <p:tag name="KSO_WM_UNIT_PRESET_TEXT" val="202X"/>
  <p:tag name="KSO_WM_UNIT_TEXT_FILL_FORE_SCHEMECOLOR_INDEX_BRIGHTNESS" val="0"/>
  <p:tag name="KSO_WM_UNIT_TEXT_FILL_FORE_SCHEMECOLOR_INDEX" val="14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0928;#160540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245_1*k*1"/>
  <p:tag name="KSO_WM_UNIT_LAYERLEVEL" val="1"/>
  <p:tag name="KSO_WM_TAG_VERSION" val="1.0"/>
  <p:tag name="KSO_WM_BEAUTIFY_FLAG" val=""/>
  <p:tag name="KSO_WM_UNIT_TYPE" val="k"/>
  <p:tag name="KSO_WM_UNIT_INDEX" val="1"/>
  <p:tag name="KSO_WM_TEMPLATE_CATEGORY" val="custom"/>
  <p:tag name="KSO_WM_TEMPLATE_INDEX" val="20200245"/>
  <p:tag name="KSO_WM_UNIT_NOCLEAR" val="0"/>
  <p:tag name="KSO_WM_UNIT_VALUE" val="3"/>
  <p:tag name="KSO_WM_UNIT_PRESET_TEXT" val="202X"/>
  <p:tag name="KSO_WM_UNIT_TEXT_FILL_FORE_SCHEMECOLOR_INDEX_BRIGHTNESS" val="0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8144</Words>
  <Application>Microsoft Macintosh PowerPoint</Application>
  <PresentationFormat>宽屏</PresentationFormat>
  <Paragraphs>405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-apple-system</vt:lpstr>
      <vt:lpstr>等线</vt:lpstr>
      <vt:lpstr>等线 Light</vt:lpstr>
      <vt:lpstr>华文中宋</vt:lpstr>
      <vt:lpstr>楷体</vt:lpstr>
      <vt:lpstr>Microsoft Yahei</vt:lpstr>
      <vt:lpstr>Microsoft Yahei</vt:lpstr>
      <vt:lpstr>字体圈欣意冠黑体</vt:lpstr>
      <vt:lpstr>Bahnschrift SemiLight SemiConde</vt:lpstr>
      <vt:lpstr>system-ui</vt:lpstr>
      <vt:lpstr>arial</vt:lpstr>
      <vt:lpstr>arial</vt:lpstr>
      <vt:lpstr>Helvetica Neue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苑 橙</dc:creator>
  <cp:lastModifiedBy>YH</cp:lastModifiedBy>
  <cp:revision>107</cp:revision>
  <dcterms:created xsi:type="dcterms:W3CDTF">2023-03-14T08:15:58Z</dcterms:created>
  <dcterms:modified xsi:type="dcterms:W3CDTF">2023-03-20T14:12:41Z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6611E6AF1CEE42798BD804963D564A97</vt:lpwstr>
  </property>
  <property fmtid="{D5CDD505-2E9C-101B-9397-08002B2CF9AE}" pid="3" name="KSOProductBuildVer">
    <vt:lpwstr>2052-4.5.0.7405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2023-03-14T08:58:25Z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80ce00cb-1ed2-44ab-9a17-adf198d380d4</vt:lpwstr>
  </property>
  <property fmtid="{D5CDD505-2E9C-101B-9397-08002B2CF9AE}" pid="9" name="MSIP_Label_defa4170-0d19-0005-0004-bc88714345d2_ActionId">
    <vt:lpwstr>97f1cef9-a4f6-4187-9129-2ff6a5c99c3b</vt:lpwstr>
  </property>
  <property fmtid="{D5CDD505-2E9C-101B-9397-08002B2CF9AE}" pid="10" name="MSIP_Label_defa4170-0d19-0005-0004-bc88714345d2_ContentBits">
    <vt:lpwstr>0</vt:lpwstr>
  </property>
</Properties>
</file>